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mo Bold" charset="1" panose="020B0704020202020204"/>
      <p:regular r:id="rId17"/>
    </p:embeddedFont>
    <p:embeddedFont>
      <p:font typeface="Montserrat Medium"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794575" y="959049"/>
            <a:ext cx="9556849" cy="4991100"/>
          </a:xfrm>
          <a:prstGeom prst="rect">
            <a:avLst/>
          </a:prstGeom>
        </p:spPr>
        <p:txBody>
          <a:bodyPr anchor="t" rtlCol="false" tIns="0" lIns="0" bIns="0" rIns="0">
            <a:spAutoFit/>
          </a:bodyPr>
          <a:lstStyle/>
          <a:p>
            <a:pPr algn="l">
              <a:lnSpc>
                <a:spcPts val="9687"/>
              </a:lnSpc>
            </a:pPr>
            <a:r>
              <a:rPr lang="en-US" sz="7750" b="true">
                <a:solidFill>
                  <a:srgbClr val="FFB393"/>
                </a:solidFill>
                <a:latin typeface="Arimo Bold"/>
                <a:ea typeface="Arimo Bold"/>
                <a:cs typeface="Arimo Bold"/>
                <a:sym typeface="Arimo Bold"/>
              </a:rPr>
              <a:t>Digital Forensic Video Analysis &amp; Enhancement Techniques</a:t>
            </a:r>
          </a:p>
        </p:txBody>
      </p:sp>
      <p:sp>
        <p:nvSpPr>
          <p:cNvPr name="TextBox 8" id="8"/>
          <p:cNvSpPr txBox="true"/>
          <p:nvPr/>
        </p:nvSpPr>
        <p:spPr>
          <a:xfrm rot="0">
            <a:off x="7794575" y="6265812"/>
            <a:ext cx="9556849" cy="222587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This course introduces you to the fascinating world of digital forensic video analysis and enhancement. You will learn the fundamentals of video analysis, the techniques used to enhance video evidence, and the legal considerations involved. Explore the various stages of video analysis, from acquisition to presentation in court.</a:t>
            </a:r>
          </a:p>
        </p:txBody>
      </p:sp>
      <p:sp>
        <p:nvSpPr>
          <p:cNvPr name="TextBox 9" id="9"/>
          <p:cNvSpPr txBox="true"/>
          <p:nvPr/>
        </p:nvSpPr>
        <p:spPr>
          <a:xfrm rot="0">
            <a:off x="8347025" y="8726091"/>
            <a:ext cx="4259461" cy="931989"/>
          </a:xfrm>
          <a:prstGeom prst="rect">
            <a:avLst/>
          </a:prstGeom>
        </p:spPr>
        <p:txBody>
          <a:bodyPr anchor="t" rtlCol="false" tIns="0" lIns="0" bIns="0" rIns="0">
            <a:spAutoFit/>
          </a:bodyPr>
          <a:lstStyle/>
          <a:p>
            <a:pPr algn="l" marL="566738" indent="-283369" lvl="1">
              <a:lnSpc>
                <a:spcPts val="3685"/>
              </a:lnSpc>
              <a:buFont typeface="Arial"/>
              <a:buChar char="•"/>
            </a:pPr>
            <a:r>
              <a:rPr lang="en-US" b="true" sz="2625">
                <a:solidFill>
                  <a:srgbClr val="F4CAB8"/>
                </a:solidFill>
                <a:latin typeface="Arimo Bold"/>
                <a:ea typeface="Arimo Bold"/>
                <a:cs typeface="Arimo Bold"/>
                <a:sym typeface="Arimo Bold"/>
              </a:rPr>
              <a:t>Abhinavkumar Yadav</a:t>
            </a:r>
          </a:p>
          <a:p>
            <a:pPr algn="l" marL="566738" indent="-283369" lvl="1">
              <a:lnSpc>
                <a:spcPts val="3687"/>
              </a:lnSpc>
              <a:buFont typeface="Arial"/>
              <a:buChar char="•"/>
            </a:pPr>
            <a:r>
              <a:rPr lang="en-US" b="true" sz="2625">
                <a:solidFill>
                  <a:srgbClr val="F4CAB8"/>
                </a:solidFill>
                <a:latin typeface="Arimo Bold"/>
                <a:ea typeface="Arimo Bold"/>
                <a:cs typeface="Arimo Bold"/>
                <a:sym typeface="Arimo Bold"/>
              </a:rPr>
              <a:t>24CO1011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18288000" cy="3069580"/>
          </a:xfrm>
          <a:custGeom>
            <a:avLst/>
            <a:gdLst/>
            <a:ahLst/>
            <a:cxnLst/>
            <a:rect r="r" b="b" t="t" l="l"/>
            <a:pathLst>
              <a:path h="3069580" w="18288000">
                <a:moveTo>
                  <a:pt x="0" y="0"/>
                </a:moveTo>
                <a:lnTo>
                  <a:pt x="18288000" y="0"/>
                </a:lnTo>
                <a:lnTo>
                  <a:pt x="18288000" y="3069580"/>
                </a:lnTo>
                <a:lnTo>
                  <a:pt x="0" y="3069580"/>
                </a:lnTo>
                <a:lnTo>
                  <a:pt x="0" y="0"/>
                </a:lnTo>
                <a:close/>
              </a:path>
            </a:pathLst>
          </a:custGeom>
          <a:blipFill>
            <a:blip r:embed="rId3"/>
            <a:stretch>
              <a:fillRect l="-41" t="0" r="-41" b="0"/>
            </a:stretch>
          </a:blipFill>
        </p:spPr>
      </p:sp>
      <p:sp>
        <p:nvSpPr>
          <p:cNvPr name="TextBox 7" id="7"/>
          <p:cNvSpPr txBox="true"/>
          <p:nvPr/>
        </p:nvSpPr>
        <p:spPr>
          <a:xfrm rot="0">
            <a:off x="859483" y="3893344"/>
            <a:ext cx="12374612" cy="875705"/>
          </a:xfrm>
          <a:prstGeom prst="rect">
            <a:avLst/>
          </a:prstGeom>
        </p:spPr>
        <p:txBody>
          <a:bodyPr anchor="t" rtlCol="false" tIns="0" lIns="0" bIns="0" rIns="0">
            <a:spAutoFit/>
          </a:bodyPr>
          <a:lstStyle/>
          <a:p>
            <a:pPr algn="l">
              <a:lnSpc>
                <a:spcPts val="6437"/>
              </a:lnSpc>
            </a:pPr>
            <a:r>
              <a:rPr lang="en-US" sz="5125" b="true">
                <a:solidFill>
                  <a:srgbClr val="FFB393"/>
                </a:solidFill>
                <a:latin typeface="Arimo Bold"/>
                <a:ea typeface="Arimo Bold"/>
                <a:cs typeface="Arimo Bold"/>
                <a:sym typeface="Arimo Bold"/>
              </a:rPr>
              <a:t>Introduction to Forensic Video Analysis</a:t>
            </a:r>
          </a:p>
        </p:txBody>
      </p:sp>
      <p:grpSp>
        <p:nvGrpSpPr>
          <p:cNvPr name="Group 8" id="8"/>
          <p:cNvGrpSpPr/>
          <p:nvPr/>
        </p:nvGrpSpPr>
        <p:grpSpPr>
          <a:xfrm rot="0">
            <a:off x="859483" y="5413622"/>
            <a:ext cx="552450" cy="552450"/>
            <a:chOff x="0" y="0"/>
            <a:chExt cx="736600" cy="736600"/>
          </a:xfrm>
        </p:grpSpPr>
        <p:sp>
          <p:nvSpPr>
            <p:cNvPr name="Freeform 9" id="9"/>
            <p:cNvSpPr/>
            <p:nvPr/>
          </p:nvSpPr>
          <p:spPr>
            <a:xfrm flipH="false" flipV="false" rot="0">
              <a:off x="0" y="0"/>
              <a:ext cx="736600" cy="736600"/>
            </a:xfrm>
            <a:custGeom>
              <a:avLst/>
              <a:gdLst/>
              <a:ahLst/>
              <a:cxnLst/>
              <a:rect r="r" b="b" t="t" l="l"/>
              <a:pathLst>
                <a:path h="736600" w="736600">
                  <a:moveTo>
                    <a:pt x="0" y="49149"/>
                  </a:moveTo>
                  <a:cubicBezTo>
                    <a:pt x="0" y="21971"/>
                    <a:pt x="21971" y="0"/>
                    <a:pt x="49149" y="0"/>
                  </a:cubicBezTo>
                  <a:lnTo>
                    <a:pt x="687451" y="0"/>
                  </a:lnTo>
                  <a:cubicBezTo>
                    <a:pt x="714629" y="0"/>
                    <a:pt x="736600" y="21971"/>
                    <a:pt x="736600" y="49149"/>
                  </a:cubicBezTo>
                  <a:lnTo>
                    <a:pt x="736600" y="687451"/>
                  </a:lnTo>
                  <a:cubicBezTo>
                    <a:pt x="736600" y="714629"/>
                    <a:pt x="714629" y="736600"/>
                    <a:pt x="687451" y="736600"/>
                  </a:cubicBezTo>
                  <a:lnTo>
                    <a:pt x="49149" y="736600"/>
                  </a:lnTo>
                  <a:cubicBezTo>
                    <a:pt x="21971" y="736600"/>
                    <a:pt x="0" y="714629"/>
                    <a:pt x="0" y="687451"/>
                  </a:cubicBezTo>
                  <a:close/>
                </a:path>
              </a:pathLst>
            </a:custGeom>
            <a:solidFill>
              <a:srgbClr val="4D1529"/>
            </a:solidFill>
          </p:spPr>
        </p:sp>
      </p:grpSp>
      <p:sp>
        <p:nvSpPr>
          <p:cNvPr name="TextBox 10" id="10"/>
          <p:cNvSpPr txBox="true"/>
          <p:nvPr/>
        </p:nvSpPr>
        <p:spPr>
          <a:xfrm rot="0">
            <a:off x="1037481" y="5531495"/>
            <a:ext cx="196454" cy="354806"/>
          </a:xfrm>
          <a:prstGeom prst="rect">
            <a:avLst/>
          </a:prstGeom>
        </p:spPr>
        <p:txBody>
          <a:bodyPr anchor="t" rtlCol="false" tIns="0" lIns="0" bIns="0" rIns="0">
            <a:spAutoFit/>
          </a:bodyPr>
          <a:lstStyle/>
          <a:p>
            <a:pPr algn="ctr">
              <a:lnSpc>
                <a:spcPts val="3062"/>
              </a:lnSpc>
            </a:pPr>
            <a:r>
              <a:rPr lang="en-US" sz="3062" b="true">
                <a:solidFill>
                  <a:srgbClr val="F4CAB8"/>
                </a:solidFill>
                <a:latin typeface="Arimo Bold"/>
                <a:ea typeface="Arimo Bold"/>
                <a:cs typeface="Arimo Bold"/>
                <a:sym typeface="Arimo Bold"/>
              </a:rPr>
              <a:t>1</a:t>
            </a:r>
          </a:p>
        </p:txBody>
      </p:sp>
      <p:sp>
        <p:nvSpPr>
          <p:cNvPr name="TextBox 11" id="11"/>
          <p:cNvSpPr txBox="true"/>
          <p:nvPr/>
        </p:nvSpPr>
        <p:spPr>
          <a:xfrm rot="0">
            <a:off x="1657499" y="5394572"/>
            <a:ext cx="5095726" cy="428327"/>
          </a:xfrm>
          <a:prstGeom prst="rect">
            <a:avLst/>
          </a:prstGeom>
        </p:spPr>
        <p:txBody>
          <a:bodyPr anchor="t" rtlCol="false" tIns="0" lIns="0" bIns="0" rIns="0">
            <a:spAutoFit/>
          </a:bodyPr>
          <a:lstStyle/>
          <a:p>
            <a:pPr algn="l">
              <a:lnSpc>
                <a:spcPts val="3187"/>
              </a:lnSpc>
            </a:pPr>
            <a:r>
              <a:rPr lang="en-US" sz="2562" b="true">
                <a:solidFill>
                  <a:srgbClr val="F4CAB8"/>
                </a:solidFill>
                <a:latin typeface="Arimo Bold"/>
                <a:ea typeface="Arimo Bold"/>
                <a:cs typeface="Arimo Bold"/>
                <a:sym typeface="Arimo Bold"/>
              </a:rPr>
              <a:t>What is Forensic Video Analysis?</a:t>
            </a:r>
          </a:p>
        </p:txBody>
      </p:sp>
      <p:sp>
        <p:nvSpPr>
          <p:cNvPr name="TextBox 12" id="12"/>
          <p:cNvSpPr txBox="true"/>
          <p:nvPr/>
        </p:nvSpPr>
        <p:spPr>
          <a:xfrm rot="0">
            <a:off x="1657499" y="5894040"/>
            <a:ext cx="7363717" cy="862012"/>
          </a:xfrm>
          <a:prstGeom prst="rect">
            <a:avLst/>
          </a:prstGeom>
        </p:spPr>
        <p:txBody>
          <a:bodyPr anchor="t" rtlCol="false" tIns="0" lIns="0" bIns="0" rIns="0">
            <a:spAutoFit/>
          </a:bodyPr>
          <a:lstStyle/>
          <a:p>
            <a:pPr algn="l">
              <a:lnSpc>
                <a:spcPts val="3062"/>
              </a:lnSpc>
            </a:pPr>
            <a:r>
              <a:rPr lang="en-US" sz="1874" b="true">
                <a:solidFill>
                  <a:srgbClr val="F4CAB8"/>
                </a:solidFill>
                <a:latin typeface="Montserrat Medium"/>
                <a:ea typeface="Montserrat Medium"/>
                <a:cs typeface="Montserrat Medium"/>
                <a:sym typeface="Montserrat Medium"/>
              </a:rPr>
              <a:t>Forensic video analysis uses advanced technology to examine video evidence in legal cases.</a:t>
            </a:r>
          </a:p>
        </p:txBody>
      </p:sp>
      <p:grpSp>
        <p:nvGrpSpPr>
          <p:cNvPr name="Group 13" id="13"/>
          <p:cNvGrpSpPr/>
          <p:nvPr/>
        </p:nvGrpSpPr>
        <p:grpSpPr>
          <a:xfrm rot="0">
            <a:off x="9266784" y="5413622"/>
            <a:ext cx="552450" cy="552450"/>
            <a:chOff x="0" y="0"/>
            <a:chExt cx="736600" cy="736600"/>
          </a:xfrm>
        </p:grpSpPr>
        <p:sp>
          <p:nvSpPr>
            <p:cNvPr name="Freeform 14" id="14"/>
            <p:cNvSpPr/>
            <p:nvPr/>
          </p:nvSpPr>
          <p:spPr>
            <a:xfrm flipH="false" flipV="false" rot="0">
              <a:off x="0" y="0"/>
              <a:ext cx="736600" cy="736600"/>
            </a:xfrm>
            <a:custGeom>
              <a:avLst/>
              <a:gdLst/>
              <a:ahLst/>
              <a:cxnLst/>
              <a:rect r="r" b="b" t="t" l="l"/>
              <a:pathLst>
                <a:path h="736600" w="736600">
                  <a:moveTo>
                    <a:pt x="0" y="49149"/>
                  </a:moveTo>
                  <a:cubicBezTo>
                    <a:pt x="0" y="21971"/>
                    <a:pt x="21971" y="0"/>
                    <a:pt x="49149" y="0"/>
                  </a:cubicBezTo>
                  <a:lnTo>
                    <a:pt x="687451" y="0"/>
                  </a:lnTo>
                  <a:cubicBezTo>
                    <a:pt x="714629" y="0"/>
                    <a:pt x="736600" y="21971"/>
                    <a:pt x="736600" y="49149"/>
                  </a:cubicBezTo>
                  <a:lnTo>
                    <a:pt x="736600" y="687451"/>
                  </a:lnTo>
                  <a:cubicBezTo>
                    <a:pt x="736600" y="714629"/>
                    <a:pt x="714629" y="736600"/>
                    <a:pt x="687451" y="736600"/>
                  </a:cubicBezTo>
                  <a:lnTo>
                    <a:pt x="49149" y="736600"/>
                  </a:lnTo>
                  <a:cubicBezTo>
                    <a:pt x="21971" y="736600"/>
                    <a:pt x="0" y="714629"/>
                    <a:pt x="0" y="687451"/>
                  </a:cubicBezTo>
                  <a:close/>
                </a:path>
              </a:pathLst>
            </a:custGeom>
            <a:solidFill>
              <a:srgbClr val="4D1529"/>
            </a:solidFill>
          </p:spPr>
        </p:sp>
      </p:grpSp>
      <p:sp>
        <p:nvSpPr>
          <p:cNvPr name="TextBox 15" id="15"/>
          <p:cNvSpPr txBox="true"/>
          <p:nvPr/>
        </p:nvSpPr>
        <p:spPr>
          <a:xfrm rot="0">
            <a:off x="9430940" y="5531495"/>
            <a:ext cx="223986" cy="354806"/>
          </a:xfrm>
          <a:prstGeom prst="rect">
            <a:avLst/>
          </a:prstGeom>
        </p:spPr>
        <p:txBody>
          <a:bodyPr anchor="t" rtlCol="false" tIns="0" lIns="0" bIns="0" rIns="0">
            <a:spAutoFit/>
          </a:bodyPr>
          <a:lstStyle/>
          <a:p>
            <a:pPr algn="ctr">
              <a:lnSpc>
                <a:spcPts val="3062"/>
              </a:lnSpc>
            </a:pPr>
            <a:r>
              <a:rPr lang="en-US" sz="3062" b="true">
                <a:solidFill>
                  <a:srgbClr val="F4CAB8"/>
                </a:solidFill>
                <a:latin typeface="Arimo Bold"/>
                <a:ea typeface="Arimo Bold"/>
                <a:cs typeface="Arimo Bold"/>
                <a:sym typeface="Arimo Bold"/>
              </a:rPr>
              <a:t>2</a:t>
            </a:r>
          </a:p>
        </p:txBody>
      </p:sp>
      <p:sp>
        <p:nvSpPr>
          <p:cNvPr name="TextBox 16" id="16"/>
          <p:cNvSpPr txBox="true"/>
          <p:nvPr/>
        </p:nvSpPr>
        <p:spPr>
          <a:xfrm rot="0">
            <a:off x="10064800" y="5394572"/>
            <a:ext cx="5882879" cy="428327"/>
          </a:xfrm>
          <a:prstGeom prst="rect">
            <a:avLst/>
          </a:prstGeom>
        </p:spPr>
        <p:txBody>
          <a:bodyPr anchor="t" rtlCol="false" tIns="0" lIns="0" bIns="0" rIns="0">
            <a:spAutoFit/>
          </a:bodyPr>
          <a:lstStyle/>
          <a:p>
            <a:pPr algn="l">
              <a:lnSpc>
                <a:spcPts val="3187"/>
              </a:lnSpc>
            </a:pPr>
            <a:r>
              <a:rPr lang="en-US" sz="2562" b="true">
                <a:solidFill>
                  <a:srgbClr val="F4CAB8"/>
                </a:solidFill>
                <a:latin typeface="Arimo Bold"/>
                <a:ea typeface="Arimo Bold"/>
                <a:cs typeface="Arimo Bold"/>
                <a:sym typeface="Arimo Bold"/>
              </a:rPr>
              <a:t>Importance in Modern Investigations</a:t>
            </a:r>
          </a:p>
        </p:txBody>
      </p:sp>
      <p:sp>
        <p:nvSpPr>
          <p:cNvPr name="TextBox 17" id="17"/>
          <p:cNvSpPr txBox="true"/>
          <p:nvPr/>
        </p:nvSpPr>
        <p:spPr>
          <a:xfrm rot="0">
            <a:off x="10064800" y="5894040"/>
            <a:ext cx="7363717" cy="1254919"/>
          </a:xfrm>
          <a:prstGeom prst="rect">
            <a:avLst/>
          </a:prstGeom>
        </p:spPr>
        <p:txBody>
          <a:bodyPr anchor="t" rtlCol="false" tIns="0" lIns="0" bIns="0" rIns="0">
            <a:spAutoFit/>
          </a:bodyPr>
          <a:lstStyle/>
          <a:p>
            <a:pPr algn="l">
              <a:lnSpc>
                <a:spcPts val="3062"/>
              </a:lnSpc>
            </a:pPr>
            <a:r>
              <a:rPr lang="en-US" sz="1874" b="true">
                <a:solidFill>
                  <a:srgbClr val="F4CAB8"/>
                </a:solidFill>
                <a:latin typeface="Montserrat Medium"/>
                <a:ea typeface="Montserrat Medium"/>
                <a:cs typeface="Montserrat Medium"/>
                <a:sym typeface="Montserrat Medium"/>
              </a:rPr>
              <a:t>Video evidence plays a crucial role in investigations, helping to reconstruct events, identify suspects, and establish timelines.</a:t>
            </a:r>
          </a:p>
        </p:txBody>
      </p:sp>
      <p:grpSp>
        <p:nvGrpSpPr>
          <p:cNvPr name="Group 18" id="18"/>
          <p:cNvGrpSpPr/>
          <p:nvPr/>
        </p:nvGrpSpPr>
        <p:grpSpPr>
          <a:xfrm rot="0">
            <a:off x="859483" y="7670750"/>
            <a:ext cx="552450" cy="552450"/>
            <a:chOff x="0" y="0"/>
            <a:chExt cx="736600" cy="736600"/>
          </a:xfrm>
        </p:grpSpPr>
        <p:sp>
          <p:nvSpPr>
            <p:cNvPr name="Freeform 19" id="19"/>
            <p:cNvSpPr/>
            <p:nvPr/>
          </p:nvSpPr>
          <p:spPr>
            <a:xfrm flipH="false" flipV="false" rot="0">
              <a:off x="0" y="0"/>
              <a:ext cx="736600" cy="736600"/>
            </a:xfrm>
            <a:custGeom>
              <a:avLst/>
              <a:gdLst/>
              <a:ahLst/>
              <a:cxnLst/>
              <a:rect r="r" b="b" t="t" l="l"/>
              <a:pathLst>
                <a:path h="736600" w="736600">
                  <a:moveTo>
                    <a:pt x="0" y="49149"/>
                  </a:moveTo>
                  <a:cubicBezTo>
                    <a:pt x="0" y="21971"/>
                    <a:pt x="21971" y="0"/>
                    <a:pt x="49149" y="0"/>
                  </a:cubicBezTo>
                  <a:lnTo>
                    <a:pt x="687451" y="0"/>
                  </a:lnTo>
                  <a:cubicBezTo>
                    <a:pt x="714629" y="0"/>
                    <a:pt x="736600" y="21971"/>
                    <a:pt x="736600" y="49149"/>
                  </a:cubicBezTo>
                  <a:lnTo>
                    <a:pt x="736600" y="687451"/>
                  </a:lnTo>
                  <a:cubicBezTo>
                    <a:pt x="736600" y="714629"/>
                    <a:pt x="714629" y="736600"/>
                    <a:pt x="687451" y="736600"/>
                  </a:cubicBezTo>
                  <a:lnTo>
                    <a:pt x="49149" y="736600"/>
                  </a:lnTo>
                  <a:cubicBezTo>
                    <a:pt x="21971" y="736600"/>
                    <a:pt x="0" y="714629"/>
                    <a:pt x="0" y="687451"/>
                  </a:cubicBezTo>
                  <a:close/>
                </a:path>
              </a:pathLst>
            </a:custGeom>
            <a:solidFill>
              <a:srgbClr val="4D1529"/>
            </a:solidFill>
          </p:spPr>
        </p:sp>
      </p:grpSp>
      <p:sp>
        <p:nvSpPr>
          <p:cNvPr name="TextBox 20" id="20"/>
          <p:cNvSpPr txBox="true"/>
          <p:nvPr/>
        </p:nvSpPr>
        <p:spPr>
          <a:xfrm rot="0">
            <a:off x="1015752" y="7788622"/>
            <a:ext cx="239762" cy="354806"/>
          </a:xfrm>
          <a:prstGeom prst="rect">
            <a:avLst/>
          </a:prstGeom>
        </p:spPr>
        <p:txBody>
          <a:bodyPr anchor="t" rtlCol="false" tIns="0" lIns="0" bIns="0" rIns="0">
            <a:spAutoFit/>
          </a:bodyPr>
          <a:lstStyle/>
          <a:p>
            <a:pPr algn="ctr">
              <a:lnSpc>
                <a:spcPts val="3062"/>
              </a:lnSpc>
            </a:pPr>
            <a:r>
              <a:rPr lang="en-US" sz="3062" b="true">
                <a:solidFill>
                  <a:srgbClr val="F4CAB8"/>
                </a:solidFill>
                <a:latin typeface="Arimo Bold"/>
                <a:ea typeface="Arimo Bold"/>
                <a:cs typeface="Arimo Bold"/>
                <a:sym typeface="Arimo Bold"/>
              </a:rPr>
              <a:t>3</a:t>
            </a:r>
          </a:p>
        </p:txBody>
      </p:sp>
      <p:sp>
        <p:nvSpPr>
          <p:cNvPr name="TextBox 21" id="21"/>
          <p:cNvSpPr txBox="true"/>
          <p:nvPr/>
        </p:nvSpPr>
        <p:spPr>
          <a:xfrm rot="0">
            <a:off x="1657499" y="7651700"/>
            <a:ext cx="5575846" cy="428327"/>
          </a:xfrm>
          <a:prstGeom prst="rect">
            <a:avLst/>
          </a:prstGeom>
        </p:spPr>
        <p:txBody>
          <a:bodyPr anchor="t" rtlCol="false" tIns="0" lIns="0" bIns="0" rIns="0">
            <a:spAutoFit/>
          </a:bodyPr>
          <a:lstStyle/>
          <a:p>
            <a:pPr algn="l">
              <a:lnSpc>
                <a:spcPts val="3187"/>
              </a:lnSpc>
            </a:pPr>
            <a:r>
              <a:rPr lang="en-US" sz="2562" b="true">
                <a:solidFill>
                  <a:srgbClr val="F4CAB8"/>
                </a:solidFill>
                <a:latin typeface="Arimo Bold"/>
                <a:ea typeface="Arimo Bold"/>
                <a:cs typeface="Arimo Bold"/>
                <a:sym typeface="Arimo Bold"/>
              </a:rPr>
              <a:t>Basic Principles and Methodologies</a:t>
            </a:r>
          </a:p>
        </p:txBody>
      </p:sp>
      <p:sp>
        <p:nvSpPr>
          <p:cNvPr name="TextBox 22" id="22"/>
          <p:cNvSpPr txBox="true"/>
          <p:nvPr/>
        </p:nvSpPr>
        <p:spPr>
          <a:xfrm rot="0">
            <a:off x="1657499" y="8151167"/>
            <a:ext cx="7363717" cy="1254919"/>
          </a:xfrm>
          <a:prstGeom prst="rect">
            <a:avLst/>
          </a:prstGeom>
        </p:spPr>
        <p:txBody>
          <a:bodyPr anchor="t" rtlCol="false" tIns="0" lIns="0" bIns="0" rIns="0">
            <a:spAutoFit/>
          </a:bodyPr>
          <a:lstStyle/>
          <a:p>
            <a:pPr algn="l">
              <a:lnSpc>
                <a:spcPts val="3062"/>
              </a:lnSpc>
            </a:pPr>
            <a:r>
              <a:rPr lang="en-US" sz="1874" b="true">
                <a:solidFill>
                  <a:srgbClr val="F4CAB8"/>
                </a:solidFill>
                <a:latin typeface="Montserrat Medium"/>
                <a:ea typeface="Montserrat Medium"/>
                <a:cs typeface="Montserrat Medium"/>
                <a:sym typeface="Montserrat Medium"/>
              </a:rPr>
              <a:t>Various methodologies, such as frame-by-frame analysis, enhancement, and tracking, are used to extract valuable information from video evidence.</a:t>
            </a:r>
          </a:p>
        </p:txBody>
      </p:sp>
      <p:grpSp>
        <p:nvGrpSpPr>
          <p:cNvPr name="Group 23" id="23"/>
          <p:cNvGrpSpPr/>
          <p:nvPr/>
        </p:nvGrpSpPr>
        <p:grpSpPr>
          <a:xfrm rot="0">
            <a:off x="9266784" y="7670750"/>
            <a:ext cx="552450" cy="552450"/>
            <a:chOff x="0" y="0"/>
            <a:chExt cx="736600" cy="736600"/>
          </a:xfrm>
        </p:grpSpPr>
        <p:sp>
          <p:nvSpPr>
            <p:cNvPr name="Freeform 24" id="24"/>
            <p:cNvSpPr/>
            <p:nvPr/>
          </p:nvSpPr>
          <p:spPr>
            <a:xfrm flipH="false" flipV="false" rot="0">
              <a:off x="0" y="0"/>
              <a:ext cx="736600" cy="736600"/>
            </a:xfrm>
            <a:custGeom>
              <a:avLst/>
              <a:gdLst/>
              <a:ahLst/>
              <a:cxnLst/>
              <a:rect r="r" b="b" t="t" l="l"/>
              <a:pathLst>
                <a:path h="736600" w="736600">
                  <a:moveTo>
                    <a:pt x="0" y="49149"/>
                  </a:moveTo>
                  <a:cubicBezTo>
                    <a:pt x="0" y="21971"/>
                    <a:pt x="21971" y="0"/>
                    <a:pt x="49149" y="0"/>
                  </a:cubicBezTo>
                  <a:lnTo>
                    <a:pt x="687451" y="0"/>
                  </a:lnTo>
                  <a:cubicBezTo>
                    <a:pt x="714629" y="0"/>
                    <a:pt x="736600" y="21971"/>
                    <a:pt x="736600" y="49149"/>
                  </a:cubicBezTo>
                  <a:lnTo>
                    <a:pt x="736600" y="687451"/>
                  </a:lnTo>
                  <a:cubicBezTo>
                    <a:pt x="736600" y="714629"/>
                    <a:pt x="714629" y="736600"/>
                    <a:pt x="687451" y="736600"/>
                  </a:cubicBezTo>
                  <a:lnTo>
                    <a:pt x="49149" y="736600"/>
                  </a:lnTo>
                  <a:cubicBezTo>
                    <a:pt x="21971" y="736600"/>
                    <a:pt x="0" y="714629"/>
                    <a:pt x="0" y="687451"/>
                  </a:cubicBezTo>
                  <a:close/>
                </a:path>
              </a:pathLst>
            </a:custGeom>
            <a:solidFill>
              <a:srgbClr val="4D1529"/>
            </a:solidFill>
          </p:spPr>
        </p:sp>
      </p:grpSp>
      <p:sp>
        <p:nvSpPr>
          <p:cNvPr name="TextBox 25" id="25"/>
          <p:cNvSpPr txBox="true"/>
          <p:nvPr/>
        </p:nvSpPr>
        <p:spPr>
          <a:xfrm rot="0">
            <a:off x="9419184" y="7788622"/>
            <a:ext cx="247650" cy="354806"/>
          </a:xfrm>
          <a:prstGeom prst="rect">
            <a:avLst/>
          </a:prstGeom>
        </p:spPr>
        <p:txBody>
          <a:bodyPr anchor="t" rtlCol="false" tIns="0" lIns="0" bIns="0" rIns="0">
            <a:spAutoFit/>
          </a:bodyPr>
          <a:lstStyle/>
          <a:p>
            <a:pPr algn="ctr">
              <a:lnSpc>
                <a:spcPts val="3062"/>
              </a:lnSpc>
            </a:pPr>
            <a:r>
              <a:rPr lang="en-US" sz="3062" b="true">
                <a:solidFill>
                  <a:srgbClr val="F4CAB8"/>
                </a:solidFill>
                <a:latin typeface="Arimo Bold"/>
                <a:ea typeface="Arimo Bold"/>
                <a:cs typeface="Arimo Bold"/>
                <a:sym typeface="Arimo Bold"/>
              </a:rPr>
              <a:t>4</a:t>
            </a:r>
          </a:p>
        </p:txBody>
      </p:sp>
      <p:sp>
        <p:nvSpPr>
          <p:cNvPr name="TextBox 26" id="26"/>
          <p:cNvSpPr txBox="true"/>
          <p:nvPr/>
        </p:nvSpPr>
        <p:spPr>
          <a:xfrm rot="0">
            <a:off x="10064800" y="7651700"/>
            <a:ext cx="6742956" cy="428327"/>
          </a:xfrm>
          <a:prstGeom prst="rect">
            <a:avLst/>
          </a:prstGeom>
        </p:spPr>
        <p:txBody>
          <a:bodyPr anchor="t" rtlCol="false" tIns="0" lIns="0" bIns="0" rIns="0">
            <a:spAutoFit/>
          </a:bodyPr>
          <a:lstStyle/>
          <a:p>
            <a:pPr algn="l">
              <a:lnSpc>
                <a:spcPts val="3187"/>
              </a:lnSpc>
            </a:pPr>
            <a:r>
              <a:rPr lang="en-US" sz="2562" b="true">
                <a:solidFill>
                  <a:srgbClr val="F4CAB8"/>
                </a:solidFill>
                <a:latin typeface="Arimo Bold"/>
                <a:ea typeface="Arimo Bold"/>
                <a:cs typeface="Arimo Bold"/>
                <a:sym typeface="Arimo Bold"/>
              </a:rPr>
              <a:t>Legal Considerations and Chain of Custody</a:t>
            </a:r>
          </a:p>
        </p:txBody>
      </p:sp>
      <p:sp>
        <p:nvSpPr>
          <p:cNvPr name="TextBox 27" id="27"/>
          <p:cNvSpPr txBox="true"/>
          <p:nvPr/>
        </p:nvSpPr>
        <p:spPr>
          <a:xfrm rot="0">
            <a:off x="10064800" y="8151167"/>
            <a:ext cx="7363717" cy="1254919"/>
          </a:xfrm>
          <a:prstGeom prst="rect">
            <a:avLst/>
          </a:prstGeom>
        </p:spPr>
        <p:txBody>
          <a:bodyPr anchor="t" rtlCol="false" tIns="0" lIns="0" bIns="0" rIns="0">
            <a:spAutoFit/>
          </a:bodyPr>
          <a:lstStyle/>
          <a:p>
            <a:pPr algn="l">
              <a:lnSpc>
                <a:spcPts val="3062"/>
              </a:lnSpc>
            </a:pPr>
            <a:r>
              <a:rPr lang="en-US" sz="1874" b="true">
                <a:solidFill>
                  <a:srgbClr val="F4CAB8"/>
                </a:solidFill>
                <a:latin typeface="Montserrat Medium"/>
                <a:ea typeface="Montserrat Medium"/>
                <a:cs typeface="Montserrat Medium"/>
                <a:sym typeface="Montserrat Medium"/>
              </a:rPr>
              <a:t>Understanding the legal aspects and ensuring a proper chain of custody is essential for the admissibility of video evidence in court.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707362" y="997595"/>
            <a:ext cx="9731276" cy="1674911"/>
          </a:xfrm>
          <a:prstGeom prst="rect">
            <a:avLst/>
          </a:prstGeom>
        </p:spPr>
        <p:txBody>
          <a:bodyPr anchor="t" rtlCol="false" tIns="0" lIns="0" bIns="0" rIns="0">
            <a:spAutoFit/>
          </a:bodyPr>
          <a:lstStyle/>
          <a:p>
            <a:pPr algn="l">
              <a:lnSpc>
                <a:spcPts val="6312"/>
              </a:lnSpc>
            </a:pPr>
            <a:r>
              <a:rPr lang="en-US" sz="5062" b="true">
                <a:solidFill>
                  <a:srgbClr val="FFB393"/>
                </a:solidFill>
                <a:latin typeface="Arimo Bold"/>
                <a:ea typeface="Arimo Bold"/>
                <a:cs typeface="Arimo Bold"/>
                <a:sym typeface="Arimo Bold"/>
              </a:rPr>
              <a:t>What is Forensic Video Analysis?</a:t>
            </a:r>
          </a:p>
        </p:txBody>
      </p:sp>
      <p:grpSp>
        <p:nvGrpSpPr>
          <p:cNvPr name="Group 8" id="8"/>
          <p:cNvGrpSpPr/>
          <p:nvPr/>
        </p:nvGrpSpPr>
        <p:grpSpPr>
          <a:xfrm rot="0">
            <a:off x="7707362" y="3036391"/>
            <a:ext cx="4744342" cy="2976563"/>
            <a:chOff x="0" y="0"/>
            <a:chExt cx="6325790" cy="3968750"/>
          </a:xfrm>
        </p:grpSpPr>
        <p:sp>
          <p:nvSpPr>
            <p:cNvPr name="Freeform 9" id="9"/>
            <p:cNvSpPr/>
            <p:nvPr/>
          </p:nvSpPr>
          <p:spPr>
            <a:xfrm flipH="false" flipV="false" rot="0">
              <a:off x="0" y="0"/>
              <a:ext cx="6325743" cy="3968750"/>
            </a:xfrm>
            <a:custGeom>
              <a:avLst/>
              <a:gdLst/>
              <a:ahLst/>
              <a:cxnLst/>
              <a:rect r="r" b="b" t="t" l="l"/>
              <a:pathLst>
                <a:path h="3968750" w="6325743">
                  <a:moveTo>
                    <a:pt x="0" y="48514"/>
                  </a:moveTo>
                  <a:cubicBezTo>
                    <a:pt x="0" y="21717"/>
                    <a:pt x="21717" y="0"/>
                    <a:pt x="48514" y="0"/>
                  </a:cubicBezTo>
                  <a:lnTo>
                    <a:pt x="6277229" y="0"/>
                  </a:lnTo>
                  <a:cubicBezTo>
                    <a:pt x="6304026" y="0"/>
                    <a:pt x="6325743" y="21717"/>
                    <a:pt x="6325743" y="48514"/>
                  </a:cubicBezTo>
                  <a:lnTo>
                    <a:pt x="6325743" y="3920236"/>
                  </a:lnTo>
                  <a:cubicBezTo>
                    <a:pt x="6325743" y="3947033"/>
                    <a:pt x="6304026" y="3968750"/>
                    <a:pt x="6277229" y="3968750"/>
                  </a:cubicBezTo>
                  <a:lnTo>
                    <a:pt x="48514" y="3968750"/>
                  </a:lnTo>
                  <a:cubicBezTo>
                    <a:pt x="21717" y="3968750"/>
                    <a:pt x="0" y="3947033"/>
                    <a:pt x="0" y="3920236"/>
                  </a:cubicBezTo>
                  <a:close/>
                </a:path>
              </a:pathLst>
            </a:custGeom>
            <a:solidFill>
              <a:srgbClr val="4D1529"/>
            </a:solidFill>
          </p:spPr>
        </p:sp>
      </p:grpSp>
      <p:sp>
        <p:nvSpPr>
          <p:cNvPr name="TextBox 10" id="10"/>
          <p:cNvSpPr txBox="true"/>
          <p:nvPr/>
        </p:nvSpPr>
        <p:spPr>
          <a:xfrm rot="0">
            <a:off x="7949952" y="3250406"/>
            <a:ext cx="3235672" cy="432941"/>
          </a:xfrm>
          <a:prstGeom prst="rect">
            <a:avLst/>
          </a:prstGeom>
        </p:spPr>
        <p:txBody>
          <a:bodyPr anchor="t" rtlCol="false" tIns="0" lIns="0" bIns="0" rIns="0">
            <a:spAutoFit/>
          </a:bodyPr>
          <a:lstStyle/>
          <a:p>
            <a:pPr algn="l">
              <a:lnSpc>
                <a:spcPts val="3124"/>
              </a:lnSpc>
            </a:pPr>
            <a:r>
              <a:rPr lang="en-US" sz="2499" b="true">
                <a:solidFill>
                  <a:srgbClr val="F4CAB8"/>
                </a:solidFill>
                <a:latin typeface="Arimo Bold"/>
                <a:ea typeface="Arimo Bold"/>
                <a:cs typeface="Arimo Bold"/>
                <a:sym typeface="Arimo Bold"/>
              </a:rPr>
              <a:t>Definition</a:t>
            </a:r>
          </a:p>
        </p:txBody>
      </p:sp>
      <p:sp>
        <p:nvSpPr>
          <p:cNvPr name="TextBox 11" id="11"/>
          <p:cNvSpPr txBox="true"/>
          <p:nvPr/>
        </p:nvSpPr>
        <p:spPr>
          <a:xfrm rot="0">
            <a:off x="7949952" y="3752701"/>
            <a:ext cx="4259164" cy="2017662"/>
          </a:xfrm>
          <a:prstGeom prst="rect">
            <a:avLst/>
          </a:prstGeom>
        </p:spPr>
        <p:txBody>
          <a:bodyPr anchor="t" rtlCol="false" tIns="0" lIns="0" bIns="0" rIns="0">
            <a:spAutoFit/>
          </a:bodyPr>
          <a:lstStyle/>
          <a:p>
            <a:pPr algn="l">
              <a:lnSpc>
                <a:spcPts val="3000"/>
              </a:lnSpc>
            </a:pPr>
            <a:r>
              <a:rPr lang="en-US" sz="1874" b="true">
                <a:solidFill>
                  <a:srgbClr val="F4CAB8"/>
                </a:solidFill>
                <a:latin typeface="Montserrat Medium"/>
                <a:ea typeface="Montserrat Medium"/>
                <a:cs typeface="Montserrat Medium"/>
                <a:sym typeface="Montserrat Medium"/>
              </a:rPr>
              <a:t>Forensic video analysis is the scientific examination of video recordings to extract, enhance, and interpret information relevant to legal proceedings.</a:t>
            </a:r>
          </a:p>
        </p:txBody>
      </p:sp>
      <p:grpSp>
        <p:nvGrpSpPr>
          <p:cNvPr name="Group 12" id="12"/>
          <p:cNvGrpSpPr/>
          <p:nvPr/>
        </p:nvGrpSpPr>
        <p:grpSpPr>
          <a:xfrm rot="0">
            <a:off x="12694295" y="3036391"/>
            <a:ext cx="4744342" cy="2976563"/>
            <a:chOff x="0" y="0"/>
            <a:chExt cx="6325790" cy="3968750"/>
          </a:xfrm>
        </p:grpSpPr>
        <p:sp>
          <p:nvSpPr>
            <p:cNvPr name="Freeform 13" id="13"/>
            <p:cNvSpPr/>
            <p:nvPr/>
          </p:nvSpPr>
          <p:spPr>
            <a:xfrm flipH="false" flipV="false" rot="0">
              <a:off x="0" y="0"/>
              <a:ext cx="6325743" cy="3968750"/>
            </a:xfrm>
            <a:custGeom>
              <a:avLst/>
              <a:gdLst/>
              <a:ahLst/>
              <a:cxnLst/>
              <a:rect r="r" b="b" t="t" l="l"/>
              <a:pathLst>
                <a:path h="3968750" w="6325743">
                  <a:moveTo>
                    <a:pt x="0" y="48514"/>
                  </a:moveTo>
                  <a:cubicBezTo>
                    <a:pt x="0" y="21717"/>
                    <a:pt x="21717" y="0"/>
                    <a:pt x="48514" y="0"/>
                  </a:cubicBezTo>
                  <a:lnTo>
                    <a:pt x="6277229" y="0"/>
                  </a:lnTo>
                  <a:cubicBezTo>
                    <a:pt x="6304026" y="0"/>
                    <a:pt x="6325743" y="21717"/>
                    <a:pt x="6325743" y="48514"/>
                  </a:cubicBezTo>
                  <a:lnTo>
                    <a:pt x="6325743" y="3920236"/>
                  </a:lnTo>
                  <a:cubicBezTo>
                    <a:pt x="6325743" y="3947033"/>
                    <a:pt x="6304026" y="3968750"/>
                    <a:pt x="6277229" y="3968750"/>
                  </a:cubicBezTo>
                  <a:lnTo>
                    <a:pt x="48514" y="3968750"/>
                  </a:lnTo>
                  <a:cubicBezTo>
                    <a:pt x="21717" y="3968750"/>
                    <a:pt x="0" y="3947033"/>
                    <a:pt x="0" y="3920236"/>
                  </a:cubicBezTo>
                  <a:close/>
                </a:path>
              </a:pathLst>
            </a:custGeom>
            <a:solidFill>
              <a:srgbClr val="4D1529"/>
            </a:solidFill>
          </p:spPr>
        </p:sp>
      </p:grpSp>
      <p:sp>
        <p:nvSpPr>
          <p:cNvPr name="TextBox 14" id="14"/>
          <p:cNvSpPr txBox="true"/>
          <p:nvPr/>
        </p:nvSpPr>
        <p:spPr>
          <a:xfrm rot="0">
            <a:off x="12936885" y="3250406"/>
            <a:ext cx="3235672" cy="432941"/>
          </a:xfrm>
          <a:prstGeom prst="rect">
            <a:avLst/>
          </a:prstGeom>
        </p:spPr>
        <p:txBody>
          <a:bodyPr anchor="t" rtlCol="false" tIns="0" lIns="0" bIns="0" rIns="0">
            <a:spAutoFit/>
          </a:bodyPr>
          <a:lstStyle/>
          <a:p>
            <a:pPr algn="l">
              <a:lnSpc>
                <a:spcPts val="3124"/>
              </a:lnSpc>
            </a:pPr>
            <a:r>
              <a:rPr lang="en-US" sz="2499" b="true">
                <a:solidFill>
                  <a:srgbClr val="F4CAB8"/>
                </a:solidFill>
                <a:latin typeface="Arimo Bold"/>
                <a:ea typeface="Arimo Bold"/>
                <a:cs typeface="Arimo Bold"/>
                <a:sym typeface="Arimo Bold"/>
              </a:rPr>
              <a:t>Scope</a:t>
            </a:r>
          </a:p>
        </p:txBody>
      </p:sp>
      <p:sp>
        <p:nvSpPr>
          <p:cNvPr name="TextBox 15" id="15"/>
          <p:cNvSpPr txBox="true"/>
          <p:nvPr/>
        </p:nvSpPr>
        <p:spPr>
          <a:xfrm rot="0">
            <a:off x="12936885" y="3752701"/>
            <a:ext cx="4259164" cy="2017662"/>
          </a:xfrm>
          <a:prstGeom prst="rect">
            <a:avLst/>
          </a:prstGeom>
        </p:spPr>
        <p:txBody>
          <a:bodyPr anchor="t" rtlCol="false" tIns="0" lIns="0" bIns="0" rIns="0">
            <a:spAutoFit/>
          </a:bodyPr>
          <a:lstStyle/>
          <a:p>
            <a:pPr algn="l">
              <a:lnSpc>
                <a:spcPts val="3000"/>
              </a:lnSpc>
            </a:pPr>
            <a:r>
              <a:rPr lang="en-US" sz="1874" b="true">
                <a:solidFill>
                  <a:srgbClr val="F4CAB8"/>
                </a:solidFill>
                <a:latin typeface="Montserrat Medium"/>
                <a:ea typeface="Montserrat Medium"/>
                <a:cs typeface="Montserrat Medium"/>
                <a:sym typeface="Montserrat Medium"/>
              </a:rPr>
              <a:t>The scope extends to various applications, including criminal investigations, traffic accidents, surveillance footage, and even personal disputes.</a:t>
            </a:r>
          </a:p>
        </p:txBody>
      </p:sp>
      <p:grpSp>
        <p:nvGrpSpPr>
          <p:cNvPr name="Group 16" id="16"/>
          <p:cNvGrpSpPr/>
          <p:nvPr/>
        </p:nvGrpSpPr>
        <p:grpSpPr>
          <a:xfrm rot="0">
            <a:off x="7707362" y="6255544"/>
            <a:ext cx="4744342" cy="2976562"/>
            <a:chOff x="0" y="0"/>
            <a:chExt cx="6325790" cy="3968750"/>
          </a:xfrm>
        </p:grpSpPr>
        <p:sp>
          <p:nvSpPr>
            <p:cNvPr name="Freeform 17" id="17"/>
            <p:cNvSpPr/>
            <p:nvPr/>
          </p:nvSpPr>
          <p:spPr>
            <a:xfrm flipH="false" flipV="false" rot="0">
              <a:off x="0" y="0"/>
              <a:ext cx="6325743" cy="3968750"/>
            </a:xfrm>
            <a:custGeom>
              <a:avLst/>
              <a:gdLst/>
              <a:ahLst/>
              <a:cxnLst/>
              <a:rect r="r" b="b" t="t" l="l"/>
              <a:pathLst>
                <a:path h="3968750" w="6325743">
                  <a:moveTo>
                    <a:pt x="0" y="48514"/>
                  </a:moveTo>
                  <a:cubicBezTo>
                    <a:pt x="0" y="21717"/>
                    <a:pt x="21717" y="0"/>
                    <a:pt x="48514" y="0"/>
                  </a:cubicBezTo>
                  <a:lnTo>
                    <a:pt x="6277229" y="0"/>
                  </a:lnTo>
                  <a:cubicBezTo>
                    <a:pt x="6304026" y="0"/>
                    <a:pt x="6325743" y="21717"/>
                    <a:pt x="6325743" y="48514"/>
                  </a:cubicBezTo>
                  <a:lnTo>
                    <a:pt x="6325743" y="3920236"/>
                  </a:lnTo>
                  <a:cubicBezTo>
                    <a:pt x="6325743" y="3947033"/>
                    <a:pt x="6304026" y="3968750"/>
                    <a:pt x="6277229" y="3968750"/>
                  </a:cubicBezTo>
                  <a:lnTo>
                    <a:pt x="48514" y="3968750"/>
                  </a:lnTo>
                  <a:cubicBezTo>
                    <a:pt x="21717" y="3968750"/>
                    <a:pt x="0" y="3947033"/>
                    <a:pt x="0" y="3920236"/>
                  </a:cubicBezTo>
                  <a:close/>
                </a:path>
              </a:pathLst>
            </a:custGeom>
            <a:solidFill>
              <a:srgbClr val="4D1529"/>
            </a:solidFill>
          </p:spPr>
        </p:sp>
      </p:grpSp>
      <p:sp>
        <p:nvSpPr>
          <p:cNvPr name="TextBox 18" id="18"/>
          <p:cNvSpPr txBox="true"/>
          <p:nvPr/>
        </p:nvSpPr>
        <p:spPr>
          <a:xfrm rot="0">
            <a:off x="7949952" y="6469559"/>
            <a:ext cx="3691532" cy="432941"/>
          </a:xfrm>
          <a:prstGeom prst="rect">
            <a:avLst/>
          </a:prstGeom>
        </p:spPr>
        <p:txBody>
          <a:bodyPr anchor="t" rtlCol="false" tIns="0" lIns="0" bIns="0" rIns="0">
            <a:spAutoFit/>
          </a:bodyPr>
          <a:lstStyle/>
          <a:p>
            <a:pPr algn="l">
              <a:lnSpc>
                <a:spcPts val="3124"/>
              </a:lnSpc>
            </a:pPr>
            <a:r>
              <a:rPr lang="en-US" sz="2499" b="true">
                <a:solidFill>
                  <a:srgbClr val="F4CAB8"/>
                </a:solidFill>
                <a:latin typeface="Arimo Bold"/>
                <a:ea typeface="Arimo Bold"/>
                <a:cs typeface="Arimo Bold"/>
                <a:sym typeface="Arimo Bold"/>
              </a:rPr>
              <a:t>Historical Development</a:t>
            </a:r>
          </a:p>
        </p:txBody>
      </p:sp>
      <p:sp>
        <p:nvSpPr>
          <p:cNvPr name="TextBox 19" id="19"/>
          <p:cNvSpPr txBox="true"/>
          <p:nvPr/>
        </p:nvSpPr>
        <p:spPr>
          <a:xfrm rot="0">
            <a:off x="7949952" y="6971854"/>
            <a:ext cx="4259164" cy="1629370"/>
          </a:xfrm>
          <a:prstGeom prst="rect">
            <a:avLst/>
          </a:prstGeom>
        </p:spPr>
        <p:txBody>
          <a:bodyPr anchor="t" rtlCol="false" tIns="0" lIns="0" bIns="0" rIns="0">
            <a:spAutoFit/>
          </a:bodyPr>
          <a:lstStyle/>
          <a:p>
            <a:pPr algn="l">
              <a:lnSpc>
                <a:spcPts val="3000"/>
              </a:lnSpc>
            </a:pPr>
            <a:r>
              <a:rPr lang="en-US" sz="1874" b="true">
                <a:solidFill>
                  <a:srgbClr val="F4CAB8"/>
                </a:solidFill>
                <a:latin typeface="Montserrat Medium"/>
                <a:ea typeface="Montserrat Medium"/>
                <a:cs typeface="Montserrat Medium"/>
                <a:sym typeface="Montserrat Medium"/>
              </a:rPr>
              <a:t>Video forensics has evolved alongside technological advancements in video recording, processing, and analysis.</a:t>
            </a:r>
          </a:p>
        </p:txBody>
      </p:sp>
      <p:grpSp>
        <p:nvGrpSpPr>
          <p:cNvPr name="Group 20" id="20"/>
          <p:cNvGrpSpPr/>
          <p:nvPr/>
        </p:nvGrpSpPr>
        <p:grpSpPr>
          <a:xfrm rot="0">
            <a:off x="12694295" y="6255544"/>
            <a:ext cx="4744342" cy="2976562"/>
            <a:chOff x="0" y="0"/>
            <a:chExt cx="6325790" cy="3968750"/>
          </a:xfrm>
        </p:grpSpPr>
        <p:sp>
          <p:nvSpPr>
            <p:cNvPr name="Freeform 21" id="21"/>
            <p:cNvSpPr/>
            <p:nvPr/>
          </p:nvSpPr>
          <p:spPr>
            <a:xfrm flipH="false" flipV="false" rot="0">
              <a:off x="0" y="0"/>
              <a:ext cx="6325743" cy="3968750"/>
            </a:xfrm>
            <a:custGeom>
              <a:avLst/>
              <a:gdLst/>
              <a:ahLst/>
              <a:cxnLst/>
              <a:rect r="r" b="b" t="t" l="l"/>
              <a:pathLst>
                <a:path h="3968750" w="6325743">
                  <a:moveTo>
                    <a:pt x="0" y="48514"/>
                  </a:moveTo>
                  <a:cubicBezTo>
                    <a:pt x="0" y="21717"/>
                    <a:pt x="21717" y="0"/>
                    <a:pt x="48514" y="0"/>
                  </a:cubicBezTo>
                  <a:lnTo>
                    <a:pt x="6277229" y="0"/>
                  </a:lnTo>
                  <a:cubicBezTo>
                    <a:pt x="6304026" y="0"/>
                    <a:pt x="6325743" y="21717"/>
                    <a:pt x="6325743" y="48514"/>
                  </a:cubicBezTo>
                  <a:lnTo>
                    <a:pt x="6325743" y="3920236"/>
                  </a:lnTo>
                  <a:cubicBezTo>
                    <a:pt x="6325743" y="3947033"/>
                    <a:pt x="6304026" y="3968750"/>
                    <a:pt x="6277229" y="3968750"/>
                  </a:cubicBezTo>
                  <a:lnTo>
                    <a:pt x="48514" y="3968750"/>
                  </a:lnTo>
                  <a:cubicBezTo>
                    <a:pt x="21717" y="3968750"/>
                    <a:pt x="0" y="3947033"/>
                    <a:pt x="0" y="3920236"/>
                  </a:cubicBezTo>
                  <a:close/>
                </a:path>
              </a:pathLst>
            </a:custGeom>
            <a:solidFill>
              <a:srgbClr val="4D1529"/>
            </a:solidFill>
          </p:spPr>
        </p:sp>
      </p:grpSp>
      <p:sp>
        <p:nvSpPr>
          <p:cNvPr name="TextBox 22" id="22"/>
          <p:cNvSpPr txBox="true"/>
          <p:nvPr/>
        </p:nvSpPr>
        <p:spPr>
          <a:xfrm rot="0">
            <a:off x="12936885" y="6469559"/>
            <a:ext cx="3235672" cy="432941"/>
          </a:xfrm>
          <a:prstGeom prst="rect">
            <a:avLst/>
          </a:prstGeom>
        </p:spPr>
        <p:txBody>
          <a:bodyPr anchor="t" rtlCol="false" tIns="0" lIns="0" bIns="0" rIns="0">
            <a:spAutoFit/>
          </a:bodyPr>
          <a:lstStyle/>
          <a:p>
            <a:pPr algn="l">
              <a:lnSpc>
                <a:spcPts val="3124"/>
              </a:lnSpc>
            </a:pPr>
            <a:r>
              <a:rPr lang="en-US" sz="2499" b="true">
                <a:solidFill>
                  <a:srgbClr val="F4CAB8"/>
                </a:solidFill>
                <a:latin typeface="Arimo Bold"/>
                <a:ea typeface="Arimo Bold"/>
                <a:cs typeface="Arimo Bold"/>
                <a:sym typeface="Arimo Bold"/>
              </a:rPr>
              <a:t>Current Challenges</a:t>
            </a:r>
          </a:p>
        </p:txBody>
      </p:sp>
      <p:sp>
        <p:nvSpPr>
          <p:cNvPr name="TextBox 23" id="23"/>
          <p:cNvSpPr txBox="true"/>
          <p:nvPr/>
        </p:nvSpPr>
        <p:spPr>
          <a:xfrm rot="0">
            <a:off x="12936885" y="6971854"/>
            <a:ext cx="4259164" cy="2017662"/>
          </a:xfrm>
          <a:prstGeom prst="rect">
            <a:avLst/>
          </a:prstGeom>
        </p:spPr>
        <p:txBody>
          <a:bodyPr anchor="t" rtlCol="false" tIns="0" lIns="0" bIns="0" rIns="0">
            <a:spAutoFit/>
          </a:bodyPr>
          <a:lstStyle/>
          <a:p>
            <a:pPr algn="l">
              <a:lnSpc>
                <a:spcPts val="3000"/>
              </a:lnSpc>
            </a:pPr>
            <a:r>
              <a:rPr lang="en-US" sz="1874" b="true">
                <a:solidFill>
                  <a:srgbClr val="F4CAB8"/>
                </a:solidFill>
                <a:latin typeface="Montserrat Medium"/>
                <a:ea typeface="Montserrat Medium"/>
                <a:cs typeface="Montserrat Medium"/>
                <a:sym typeface="Montserrat Medium"/>
              </a:rPr>
              <a:t>New challenges arise with the increasing sophistication of video compression algorithms and the proliferation of high-resolution cameras.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TextBox 6" id="6"/>
          <p:cNvSpPr txBox="true"/>
          <p:nvPr/>
        </p:nvSpPr>
        <p:spPr>
          <a:xfrm rot="0">
            <a:off x="936575" y="2963019"/>
            <a:ext cx="12824966" cy="958602"/>
          </a:xfrm>
          <a:prstGeom prst="rect">
            <a:avLst/>
          </a:prstGeom>
        </p:spPr>
        <p:txBody>
          <a:bodyPr anchor="t" rtlCol="false" tIns="0" lIns="0" bIns="0" rIns="0">
            <a:spAutoFit/>
          </a:bodyPr>
          <a:lstStyle/>
          <a:p>
            <a:pPr algn="l">
              <a:lnSpc>
                <a:spcPts val="7000"/>
              </a:lnSpc>
            </a:pPr>
            <a:r>
              <a:rPr lang="en-US" sz="5562" b="true">
                <a:solidFill>
                  <a:srgbClr val="FFB393"/>
                </a:solidFill>
                <a:latin typeface="Arimo Bold"/>
                <a:ea typeface="Arimo Bold"/>
                <a:cs typeface="Arimo Bold"/>
                <a:sym typeface="Arimo Bold"/>
              </a:rPr>
              <a:t>Importance in Modern Investigations</a:t>
            </a:r>
          </a:p>
        </p:txBody>
      </p:sp>
      <p:sp>
        <p:nvSpPr>
          <p:cNvPr name="TextBox 7" id="7"/>
          <p:cNvSpPr txBox="true"/>
          <p:nvPr/>
        </p:nvSpPr>
        <p:spPr>
          <a:xfrm rot="0">
            <a:off x="936575" y="4542979"/>
            <a:ext cx="3568304" cy="493662"/>
          </a:xfrm>
          <a:prstGeom prst="rect">
            <a:avLst/>
          </a:prstGeom>
        </p:spPr>
        <p:txBody>
          <a:bodyPr anchor="t" rtlCol="false" tIns="0" lIns="0" bIns="0" rIns="0">
            <a:spAutoFit/>
          </a:bodyPr>
          <a:lstStyle/>
          <a:p>
            <a:pPr algn="l">
              <a:lnSpc>
                <a:spcPts val="3500"/>
              </a:lnSpc>
            </a:pPr>
            <a:r>
              <a:rPr lang="en-US" sz="2750" b="true">
                <a:solidFill>
                  <a:srgbClr val="FFB393"/>
                </a:solidFill>
                <a:latin typeface="Arimo Bold"/>
                <a:ea typeface="Arimo Bold"/>
                <a:cs typeface="Arimo Bold"/>
                <a:sym typeface="Arimo Bold"/>
              </a:rPr>
              <a:t>Reconstruction</a:t>
            </a:r>
          </a:p>
        </p:txBody>
      </p:sp>
      <p:sp>
        <p:nvSpPr>
          <p:cNvPr name="TextBox 8" id="8"/>
          <p:cNvSpPr txBox="true"/>
          <p:nvPr/>
        </p:nvSpPr>
        <p:spPr>
          <a:xfrm rot="0">
            <a:off x="936575" y="5218510"/>
            <a:ext cx="5035749"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Video footage allows investigators to recreate events and understand the sequence of actions.</a:t>
            </a:r>
          </a:p>
        </p:txBody>
      </p:sp>
      <p:sp>
        <p:nvSpPr>
          <p:cNvPr name="TextBox 9" id="9"/>
          <p:cNvSpPr txBox="true"/>
          <p:nvPr/>
        </p:nvSpPr>
        <p:spPr>
          <a:xfrm rot="0">
            <a:off x="6634609" y="4542979"/>
            <a:ext cx="3568304" cy="493662"/>
          </a:xfrm>
          <a:prstGeom prst="rect">
            <a:avLst/>
          </a:prstGeom>
        </p:spPr>
        <p:txBody>
          <a:bodyPr anchor="t" rtlCol="false" tIns="0" lIns="0" bIns="0" rIns="0">
            <a:spAutoFit/>
          </a:bodyPr>
          <a:lstStyle/>
          <a:p>
            <a:pPr algn="l">
              <a:lnSpc>
                <a:spcPts val="3500"/>
              </a:lnSpc>
            </a:pPr>
            <a:r>
              <a:rPr lang="en-US" sz="2750" b="true">
                <a:solidFill>
                  <a:srgbClr val="FFB393"/>
                </a:solidFill>
                <a:latin typeface="Arimo Bold"/>
                <a:ea typeface="Arimo Bold"/>
                <a:cs typeface="Arimo Bold"/>
                <a:sym typeface="Arimo Bold"/>
              </a:rPr>
              <a:t>Identification</a:t>
            </a:r>
          </a:p>
        </p:txBody>
      </p:sp>
      <p:sp>
        <p:nvSpPr>
          <p:cNvPr name="TextBox 10" id="10"/>
          <p:cNvSpPr txBox="true"/>
          <p:nvPr/>
        </p:nvSpPr>
        <p:spPr>
          <a:xfrm rot="0">
            <a:off x="6634609" y="5218510"/>
            <a:ext cx="5035749"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Video evidence can be crucial for identifying suspects, victims, and witnesses.</a:t>
            </a:r>
          </a:p>
        </p:txBody>
      </p:sp>
      <p:sp>
        <p:nvSpPr>
          <p:cNvPr name="TextBox 11" id="11"/>
          <p:cNvSpPr txBox="true"/>
          <p:nvPr/>
        </p:nvSpPr>
        <p:spPr>
          <a:xfrm rot="0">
            <a:off x="12332642" y="4542979"/>
            <a:ext cx="3568304" cy="493662"/>
          </a:xfrm>
          <a:prstGeom prst="rect">
            <a:avLst/>
          </a:prstGeom>
        </p:spPr>
        <p:txBody>
          <a:bodyPr anchor="t" rtlCol="false" tIns="0" lIns="0" bIns="0" rIns="0">
            <a:spAutoFit/>
          </a:bodyPr>
          <a:lstStyle/>
          <a:p>
            <a:pPr algn="l">
              <a:lnSpc>
                <a:spcPts val="3500"/>
              </a:lnSpc>
            </a:pPr>
            <a:r>
              <a:rPr lang="en-US" sz="2750" b="true">
                <a:solidFill>
                  <a:srgbClr val="FFB393"/>
                </a:solidFill>
                <a:latin typeface="Arimo Bold"/>
                <a:ea typeface="Arimo Bold"/>
                <a:cs typeface="Arimo Bold"/>
                <a:sym typeface="Arimo Bold"/>
              </a:rPr>
              <a:t>Timelines</a:t>
            </a:r>
          </a:p>
        </p:txBody>
      </p:sp>
      <p:sp>
        <p:nvSpPr>
          <p:cNvPr name="TextBox 12" id="12"/>
          <p:cNvSpPr txBox="true"/>
          <p:nvPr/>
        </p:nvSpPr>
        <p:spPr>
          <a:xfrm rot="0">
            <a:off x="12332642" y="5218510"/>
            <a:ext cx="5035749" cy="179784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Video recordings provide accurate timestamps, establishing the order of events and the time of occurrence.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6858000" cy="10290422"/>
          </a:xfrm>
          <a:custGeom>
            <a:avLst/>
            <a:gdLst/>
            <a:ahLst/>
            <a:cxnLst/>
            <a:rect r="r" b="b" t="t" l="l"/>
            <a:pathLst>
              <a:path h="10290422" w="6858000">
                <a:moveTo>
                  <a:pt x="0" y="0"/>
                </a:moveTo>
                <a:lnTo>
                  <a:pt x="6858000" y="0"/>
                </a:lnTo>
                <a:lnTo>
                  <a:pt x="6858000" y="10290422"/>
                </a:lnTo>
                <a:lnTo>
                  <a:pt x="0" y="10290422"/>
                </a:lnTo>
                <a:lnTo>
                  <a:pt x="0" y="0"/>
                </a:lnTo>
                <a:close/>
              </a:path>
            </a:pathLst>
          </a:custGeom>
          <a:blipFill>
            <a:blip r:embed="rId3"/>
            <a:stretch>
              <a:fillRect l="-16" t="0" r="-16" b="0"/>
            </a:stretch>
          </a:blipFill>
        </p:spPr>
      </p:sp>
      <p:sp>
        <p:nvSpPr>
          <p:cNvPr name="TextBox 7" id="7"/>
          <p:cNvSpPr txBox="true"/>
          <p:nvPr/>
        </p:nvSpPr>
        <p:spPr>
          <a:xfrm rot="0">
            <a:off x="7632204" y="560635"/>
            <a:ext cx="9881592" cy="1521916"/>
          </a:xfrm>
          <a:prstGeom prst="rect">
            <a:avLst/>
          </a:prstGeom>
        </p:spPr>
        <p:txBody>
          <a:bodyPr anchor="t" rtlCol="false" tIns="0" lIns="0" bIns="0" rIns="0">
            <a:spAutoFit/>
          </a:bodyPr>
          <a:lstStyle/>
          <a:p>
            <a:pPr algn="l">
              <a:lnSpc>
                <a:spcPts val="5750"/>
              </a:lnSpc>
            </a:pPr>
            <a:r>
              <a:rPr lang="en-US" sz="4625" b="true">
                <a:solidFill>
                  <a:srgbClr val="FFB393"/>
                </a:solidFill>
                <a:latin typeface="Arimo Bold"/>
                <a:ea typeface="Arimo Bold"/>
                <a:cs typeface="Arimo Bold"/>
                <a:sym typeface="Arimo Bold"/>
              </a:rPr>
              <a:t>Basic Principles and Methodologies</a:t>
            </a:r>
          </a:p>
        </p:txBody>
      </p:sp>
      <p:grpSp>
        <p:nvGrpSpPr>
          <p:cNvPr name="Group 8" id="8"/>
          <p:cNvGrpSpPr/>
          <p:nvPr/>
        </p:nvGrpSpPr>
        <p:grpSpPr>
          <a:xfrm rot="0">
            <a:off x="7949654" y="2414290"/>
            <a:ext cx="28575" cy="7267872"/>
            <a:chOff x="0" y="0"/>
            <a:chExt cx="38100" cy="9690497"/>
          </a:xfrm>
        </p:grpSpPr>
        <p:sp>
          <p:nvSpPr>
            <p:cNvPr name="Freeform 9" id="9"/>
            <p:cNvSpPr/>
            <p:nvPr/>
          </p:nvSpPr>
          <p:spPr>
            <a:xfrm flipH="false" flipV="false" rot="0">
              <a:off x="0" y="0"/>
              <a:ext cx="38100" cy="9690481"/>
            </a:xfrm>
            <a:custGeom>
              <a:avLst/>
              <a:gdLst/>
              <a:ahLst/>
              <a:cxnLst/>
              <a:rect r="r" b="b" t="t" l="l"/>
              <a:pathLst>
                <a:path h="9690481" w="38100">
                  <a:moveTo>
                    <a:pt x="0" y="19050"/>
                  </a:moveTo>
                  <a:cubicBezTo>
                    <a:pt x="0" y="8509"/>
                    <a:pt x="8509" y="0"/>
                    <a:pt x="19050" y="0"/>
                  </a:cubicBezTo>
                  <a:cubicBezTo>
                    <a:pt x="29591" y="0"/>
                    <a:pt x="38100" y="8509"/>
                    <a:pt x="38100" y="19050"/>
                  </a:cubicBezTo>
                  <a:lnTo>
                    <a:pt x="38100" y="9671431"/>
                  </a:lnTo>
                  <a:cubicBezTo>
                    <a:pt x="38100" y="9681973"/>
                    <a:pt x="29591" y="9690481"/>
                    <a:pt x="19050" y="9690481"/>
                  </a:cubicBezTo>
                  <a:cubicBezTo>
                    <a:pt x="8509" y="9690481"/>
                    <a:pt x="0" y="9681973"/>
                    <a:pt x="0" y="9671431"/>
                  </a:cubicBezTo>
                  <a:close/>
                </a:path>
              </a:pathLst>
            </a:custGeom>
            <a:solidFill>
              <a:srgbClr val="662E42"/>
            </a:solidFill>
          </p:spPr>
        </p:sp>
      </p:grpSp>
      <p:grpSp>
        <p:nvGrpSpPr>
          <p:cNvPr name="Group 10" id="10"/>
          <p:cNvGrpSpPr/>
          <p:nvPr/>
        </p:nvGrpSpPr>
        <p:grpSpPr>
          <a:xfrm rot="0">
            <a:off x="8184208" y="2897684"/>
            <a:ext cx="774204" cy="28575"/>
            <a:chOff x="0" y="0"/>
            <a:chExt cx="1032272" cy="38100"/>
          </a:xfrm>
        </p:grpSpPr>
        <p:sp>
          <p:nvSpPr>
            <p:cNvPr name="Freeform 11" id="11"/>
            <p:cNvSpPr/>
            <p:nvPr/>
          </p:nvSpPr>
          <p:spPr>
            <a:xfrm flipH="false" flipV="false" rot="0">
              <a:off x="0" y="0"/>
              <a:ext cx="1032256" cy="38100"/>
            </a:xfrm>
            <a:custGeom>
              <a:avLst/>
              <a:gdLst/>
              <a:ahLst/>
              <a:cxnLst/>
              <a:rect r="r" b="b" t="t" l="l"/>
              <a:pathLst>
                <a:path h="38100" w="1032256">
                  <a:moveTo>
                    <a:pt x="0" y="19050"/>
                  </a:moveTo>
                  <a:cubicBezTo>
                    <a:pt x="0" y="8509"/>
                    <a:pt x="8509" y="0"/>
                    <a:pt x="19050" y="0"/>
                  </a:cubicBezTo>
                  <a:lnTo>
                    <a:pt x="1013206" y="0"/>
                  </a:lnTo>
                  <a:cubicBezTo>
                    <a:pt x="1023747" y="0"/>
                    <a:pt x="1032256" y="8509"/>
                    <a:pt x="1032256" y="19050"/>
                  </a:cubicBezTo>
                  <a:cubicBezTo>
                    <a:pt x="1032256" y="29591"/>
                    <a:pt x="1023747" y="38100"/>
                    <a:pt x="1013206" y="38100"/>
                  </a:cubicBezTo>
                  <a:lnTo>
                    <a:pt x="19050" y="38100"/>
                  </a:lnTo>
                  <a:cubicBezTo>
                    <a:pt x="8509" y="38100"/>
                    <a:pt x="0" y="29591"/>
                    <a:pt x="0" y="19050"/>
                  </a:cubicBezTo>
                  <a:close/>
                </a:path>
              </a:pathLst>
            </a:custGeom>
            <a:solidFill>
              <a:srgbClr val="662E42"/>
            </a:solidFill>
          </p:spPr>
        </p:sp>
      </p:grpSp>
      <p:grpSp>
        <p:nvGrpSpPr>
          <p:cNvPr name="Group 12" id="12"/>
          <p:cNvGrpSpPr/>
          <p:nvPr/>
        </p:nvGrpSpPr>
        <p:grpSpPr>
          <a:xfrm rot="0">
            <a:off x="7715101" y="2663130"/>
            <a:ext cx="497681" cy="497681"/>
            <a:chOff x="0" y="0"/>
            <a:chExt cx="663575" cy="663575"/>
          </a:xfrm>
        </p:grpSpPr>
        <p:sp>
          <p:nvSpPr>
            <p:cNvPr name="Freeform 13" id="13"/>
            <p:cNvSpPr/>
            <p:nvPr/>
          </p:nvSpPr>
          <p:spPr>
            <a:xfrm flipH="false" flipV="false" rot="0">
              <a:off x="0" y="0"/>
              <a:ext cx="663575" cy="663575"/>
            </a:xfrm>
            <a:custGeom>
              <a:avLst/>
              <a:gdLst/>
              <a:ahLst/>
              <a:cxnLst/>
              <a:rect r="r" b="b" t="t" l="l"/>
              <a:pathLst>
                <a:path h="663575" w="663575">
                  <a:moveTo>
                    <a:pt x="0" y="44196"/>
                  </a:moveTo>
                  <a:cubicBezTo>
                    <a:pt x="0" y="19812"/>
                    <a:pt x="19812" y="0"/>
                    <a:pt x="44196" y="0"/>
                  </a:cubicBezTo>
                  <a:lnTo>
                    <a:pt x="619379" y="0"/>
                  </a:lnTo>
                  <a:cubicBezTo>
                    <a:pt x="643763" y="0"/>
                    <a:pt x="663575" y="19812"/>
                    <a:pt x="663575" y="44196"/>
                  </a:cubicBezTo>
                  <a:lnTo>
                    <a:pt x="663575" y="619379"/>
                  </a:lnTo>
                  <a:cubicBezTo>
                    <a:pt x="663575" y="643763"/>
                    <a:pt x="643763" y="663575"/>
                    <a:pt x="619379" y="663575"/>
                  </a:cubicBezTo>
                  <a:lnTo>
                    <a:pt x="44196" y="663575"/>
                  </a:lnTo>
                  <a:cubicBezTo>
                    <a:pt x="19812" y="663575"/>
                    <a:pt x="0" y="643763"/>
                    <a:pt x="0" y="619379"/>
                  </a:cubicBezTo>
                  <a:close/>
                </a:path>
              </a:pathLst>
            </a:custGeom>
            <a:solidFill>
              <a:srgbClr val="4D1529"/>
            </a:solidFill>
          </p:spPr>
        </p:sp>
      </p:grpSp>
      <p:sp>
        <p:nvSpPr>
          <p:cNvPr name="TextBox 14" id="14"/>
          <p:cNvSpPr txBox="true"/>
          <p:nvPr/>
        </p:nvSpPr>
        <p:spPr>
          <a:xfrm rot="0">
            <a:off x="7875389" y="2763590"/>
            <a:ext cx="176956" cy="325339"/>
          </a:xfrm>
          <a:prstGeom prst="rect">
            <a:avLst/>
          </a:prstGeom>
        </p:spPr>
        <p:txBody>
          <a:bodyPr anchor="t" rtlCol="false" tIns="0" lIns="0" bIns="0" rIns="0">
            <a:spAutoFit/>
          </a:bodyPr>
          <a:lstStyle/>
          <a:p>
            <a:pPr algn="ctr">
              <a:lnSpc>
                <a:spcPts val="2750"/>
              </a:lnSpc>
            </a:pPr>
            <a:r>
              <a:rPr lang="en-US" sz="2750" b="true">
                <a:solidFill>
                  <a:srgbClr val="F4CAB8"/>
                </a:solidFill>
                <a:latin typeface="Arimo Bold"/>
                <a:ea typeface="Arimo Bold"/>
                <a:cs typeface="Arimo Bold"/>
                <a:sym typeface="Arimo Bold"/>
              </a:rPr>
              <a:t>1</a:t>
            </a:r>
          </a:p>
        </p:txBody>
      </p:sp>
      <p:sp>
        <p:nvSpPr>
          <p:cNvPr name="TextBox 15" id="15"/>
          <p:cNvSpPr txBox="true"/>
          <p:nvPr/>
        </p:nvSpPr>
        <p:spPr>
          <a:xfrm rot="0">
            <a:off x="9180462" y="2606874"/>
            <a:ext cx="2949328" cy="397223"/>
          </a:xfrm>
          <a:prstGeom prst="rect">
            <a:avLst/>
          </a:prstGeom>
        </p:spPr>
        <p:txBody>
          <a:bodyPr anchor="t" rtlCol="false" tIns="0" lIns="0" bIns="0" rIns="0">
            <a:spAutoFit/>
          </a:bodyPr>
          <a:lstStyle/>
          <a:p>
            <a:pPr algn="l">
              <a:lnSpc>
                <a:spcPts val="2875"/>
              </a:lnSpc>
            </a:pPr>
            <a:r>
              <a:rPr lang="en-US" sz="2312" b="true">
                <a:solidFill>
                  <a:srgbClr val="F4CAB8"/>
                </a:solidFill>
                <a:latin typeface="Arimo Bold"/>
                <a:ea typeface="Arimo Bold"/>
                <a:cs typeface="Arimo Bold"/>
                <a:sym typeface="Arimo Bold"/>
              </a:rPr>
              <a:t>Acquisition</a:t>
            </a:r>
          </a:p>
        </p:txBody>
      </p:sp>
      <p:sp>
        <p:nvSpPr>
          <p:cNvPr name="TextBox 16" id="16"/>
          <p:cNvSpPr txBox="true"/>
          <p:nvPr/>
        </p:nvSpPr>
        <p:spPr>
          <a:xfrm rot="0">
            <a:off x="9180462" y="3070026"/>
            <a:ext cx="8333334" cy="774204"/>
          </a:xfrm>
          <a:prstGeom prst="rect">
            <a:avLst/>
          </a:prstGeom>
        </p:spPr>
        <p:txBody>
          <a:bodyPr anchor="t" rtlCol="false" tIns="0" lIns="0" bIns="0" rIns="0">
            <a:spAutoFit/>
          </a:bodyPr>
          <a:lstStyle/>
          <a:p>
            <a:pPr algn="l">
              <a:lnSpc>
                <a:spcPts val="2749"/>
              </a:lnSpc>
            </a:pPr>
            <a:r>
              <a:rPr lang="en-US" sz="1687" b="true">
                <a:solidFill>
                  <a:srgbClr val="F4CAB8"/>
                </a:solidFill>
                <a:latin typeface="Montserrat Medium"/>
                <a:ea typeface="Montserrat Medium"/>
                <a:cs typeface="Montserrat Medium"/>
                <a:sym typeface="Montserrat Medium"/>
              </a:rPr>
              <a:t>The first step involves acquiring the video evidence, ensuring its integrity and authenticity.</a:t>
            </a:r>
          </a:p>
        </p:txBody>
      </p:sp>
      <p:grpSp>
        <p:nvGrpSpPr>
          <p:cNvPr name="Group 17" id="17"/>
          <p:cNvGrpSpPr/>
          <p:nvPr/>
        </p:nvGrpSpPr>
        <p:grpSpPr>
          <a:xfrm rot="0">
            <a:off x="8184208" y="4769941"/>
            <a:ext cx="774204" cy="28575"/>
            <a:chOff x="0" y="0"/>
            <a:chExt cx="1032272" cy="38100"/>
          </a:xfrm>
        </p:grpSpPr>
        <p:sp>
          <p:nvSpPr>
            <p:cNvPr name="Freeform 18" id="18"/>
            <p:cNvSpPr/>
            <p:nvPr/>
          </p:nvSpPr>
          <p:spPr>
            <a:xfrm flipH="false" flipV="false" rot="0">
              <a:off x="0" y="0"/>
              <a:ext cx="1032256" cy="38100"/>
            </a:xfrm>
            <a:custGeom>
              <a:avLst/>
              <a:gdLst/>
              <a:ahLst/>
              <a:cxnLst/>
              <a:rect r="r" b="b" t="t" l="l"/>
              <a:pathLst>
                <a:path h="38100" w="1032256">
                  <a:moveTo>
                    <a:pt x="0" y="19050"/>
                  </a:moveTo>
                  <a:cubicBezTo>
                    <a:pt x="0" y="8509"/>
                    <a:pt x="8509" y="0"/>
                    <a:pt x="19050" y="0"/>
                  </a:cubicBezTo>
                  <a:lnTo>
                    <a:pt x="1013206" y="0"/>
                  </a:lnTo>
                  <a:cubicBezTo>
                    <a:pt x="1023747" y="0"/>
                    <a:pt x="1032256" y="8509"/>
                    <a:pt x="1032256" y="19050"/>
                  </a:cubicBezTo>
                  <a:cubicBezTo>
                    <a:pt x="1032256" y="29591"/>
                    <a:pt x="1023747" y="38100"/>
                    <a:pt x="1013206" y="38100"/>
                  </a:cubicBezTo>
                  <a:lnTo>
                    <a:pt x="19050" y="38100"/>
                  </a:lnTo>
                  <a:cubicBezTo>
                    <a:pt x="8509" y="38100"/>
                    <a:pt x="0" y="29591"/>
                    <a:pt x="0" y="19050"/>
                  </a:cubicBezTo>
                  <a:close/>
                </a:path>
              </a:pathLst>
            </a:custGeom>
            <a:solidFill>
              <a:srgbClr val="662E42"/>
            </a:solidFill>
          </p:spPr>
        </p:sp>
      </p:grpSp>
      <p:grpSp>
        <p:nvGrpSpPr>
          <p:cNvPr name="Group 19" id="19"/>
          <p:cNvGrpSpPr/>
          <p:nvPr/>
        </p:nvGrpSpPr>
        <p:grpSpPr>
          <a:xfrm rot="0">
            <a:off x="7715101" y="4535389"/>
            <a:ext cx="497681" cy="497681"/>
            <a:chOff x="0" y="0"/>
            <a:chExt cx="663575" cy="663575"/>
          </a:xfrm>
        </p:grpSpPr>
        <p:sp>
          <p:nvSpPr>
            <p:cNvPr name="Freeform 20" id="20"/>
            <p:cNvSpPr/>
            <p:nvPr/>
          </p:nvSpPr>
          <p:spPr>
            <a:xfrm flipH="false" flipV="false" rot="0">
              <a:off x="0" y="0"/>
              <a:ext cx="663575" cy="663575"/>
            </a:xfrm>
            <a:custGeom>
              <a:avLst/>
              <a:gdLst/>
              <a:ahLst/>
              <a:cxnLst/>
              <a:rect r="r" b="b" t="t" l="l"/>
              <a:pathLst>
                <a:path h="663575" w="663575">
                  <a:moveTo>
                    <a:pt x="0" y="44196"/>
                  </a:moveTo>
                  <a:cubicBezTo>
                    <a:pt x="0" y="19812"/>
                    <a:pt x="19812" y="0"/>
                    <a:pt x="44196" y="0"/>
                  </a:cubicBezTo>
                  <a:lnTo>
                    <a:pt x="619379" y="0"/>
                  </a:lnTo>
                  <a:cubicBezTo>
                    <a:pt x="643763" y="0"/>
                    <a:pt x="663575" y="19812"/>
                    <a:pt x="663575" y="44196"/>
                  </a:cubicBezTo>
                  <a:lnTo>
                    <a:pt x="663575" y="619379"/>
                  </a:lnTo>
                  <a:cubicBezTo>
                    <a:pt x="663575" y="643763"/>
                    <a:pt x="643763" y="663575"/>
                    <a:pt x="619379" y="663575"/>
                  </a:cubicBezTo>
                  <a:lnTo>
                    <a:pt x="44196" y="663575"/>
                  </a:lnTo>
                  <a:cubicBezTo>
                    <a:pt x="19812" y="663575"/>
                    <a:pt x="0" y="643763"/>
                    <a:pt x="0" y="619379"/>
                  </a:cubicBezTo>
                  <a:close/>
                </a:path>
              </a:pathLst>
            </a:custGeom>
            <a:solidFill>
              <a:srgbClr val="4D1529"/>
            </a:solidFill>
          </p:spPr>
        </p:sp>
      </p:grpSp>
      <p:sp>
        <p:nvSpPr>
          <p:cNvPr name="TextBox 21" id="21"/>
          <p:cNvSpPr txBox="true"/>
          <p:nvPr/>
        </p:nvSpPr>
        <p:spPr>
          <a:xfrm rot="0">
            <a:off x="7863036" y="4635847"/>
            <a:ext cx="201662" cy="325339"/>
          </a:xfrm>
          <a:prstGeom prst="rect">
            <a:avLst/>
          </a:prstGeom>
        </p:spPr>
        <p:txBody>
          <a:bodyPr anchor="t" rtlCol="false" tIns="0" lIns="0" bIns="0" rIns="0">
            <a:spAutoFit/>
          </a:bodyPr>
          <a:lstStyle/>
          <a:p>
            <a:pPr algn="ctr">
              <a:lnSpc>
                <a:spcPts val="2750"/>
              </a:lnSpc>
            </a:pPr>
            <a:r>
              <a:rPr lang="en-US" sz="2750" b="true">
                <a:solidFill>
                  <a:srgbClr val="F4CAB8"/>
                </a:solidFill>
                <a:latin typeface="Arimo Bold"/>
                <a:ea typeface="Arimo Bold"/>
                <a:cs typeface="Arimo Bold"/>
                <a:sym typeface="Arimo Bold"/>
              </a:rPr>
              <a:t>2</a:t>
            </a:r>
          </a:p>
        </p:txBody>
      </p:sp>
      <p:sp>
        <p:nvSpPr>
          <p:cNvPr name="TextBox 22" id="22"/>
          <p:cNvSpPr txBox="true"/>
          <p:nvPr/>
        </p:nvSpPr>
        <p:spPr>
          <a:xfrm rot="0">
            <a:off x="9180462" y="4479131"/>
            <a:ext cx="2949328" cy="397222"/>
          </a:xfrm>
          <a:prstGeom prst="rect">
            <a:avLst/>
          </a:prstGeom>
        </p:spPr>
        <p:txBody>
          <a:bodyPr anchor="t" rtlCol="false" tIns="0" lIns="0" bIns="0" rIns="0">
            <a:spAutoFit/>
          </a:bodyPr>
          <a:lstStyle/>
          <a:p>
            <a:pPr algn="l">
              <a:lnSpc>
                <a:spcPts val="2875"/>
              </a:lnSpc>
            </a:pPr>
            <a:r>
              <a:rPr lang="en-US" sz="2312" b="true">
                <a:solidFill>
                  <a:srgbClr val="F4CAB8"/>
                </a:solidFill>
                <a:latin typeface="Arimo Bold"/>
                <a:ea typeface="Arimo Bold"/>
                <a:cs typeface="Arimo Bold"/>
                <a:sym typeface="Arimo Bold"/>
              </a:rPr>
              <a:t>Analysis</a:t>
            </a:r>
          </a:p>
        </p:txBody>
      </p:sp>
      <p:sp>
        <p:nvSpPr>
          <p:cNvPr name="TextBox 23" id="23"/>
          <p:cNvSpPr txBox="true"/>
          <p:nvPr/>
        </p:nvSpPr>
        <p:spPr>
          <a:xfrm rot="0">
            <a:off x="9180462" y="4942285"/>
            <a:ext cx="8333334" cy="774204"/>
          </a:xfrm>
          <a:prstGeom prst="rect">
            <a:avLst/>
          </a:prstGeom>
        </p:spPr>
        <p:txBody>
          <a:bodyPr anchor="t" rtlCol="false" tIns="0" lIns="0" bIns="0" rIns="0">
            <a:spAutoFit/>
          </a:bodyPr>
          <a:lstStyle/>
          <a:p>
            <a:pPr algn="l">
              <a:lnSpc>
                <a:spcPts val="2749"/>
              </a:lnSpc>
            </a:pPr>
            <a:r>
              <a:rPr lang="en-US" sz="1687" b="true">
                <a:solidFill>
                  <a:srgbClr val="F4CAB8"/>
                </a:solidFill>
                <a:latin typeface="Montserrat Medium"/>
                <a:ea typeface="Montserrat Medium"/>
                <a:cs typeface="Montserrat Medium"/>
                <a:sym typeface="Montserrat Medium"/>
              </a:rPr>
              <a:t>The video is analyzed frame by frame, with focus on identifying key details and objects of interest.</a:t>
            </a:r>
          </a:p>
        </p:txBody>
      </p:sp>
      <p:grpSp>
        <p:nvGrpSpPr>
          <p:cNvPr name="Group 24" id="24"/>
          <p:cNvGrpSpPr/>
          <p:nvPr/>
        </p:nvGrpSpPr>
        <p:grpSpPr>
          <a:xfrm rot="0">
            <a:off x="8184208" y="6642199"/>
            <a:ext cx="774204" cy="28575"/>
            <a:chOff x="0" y="0"/>
            <a:chExt cx="1032272" cy="38100"/>
          </a:xfrm>
        </p:grpSpPr>
        <p:sp>
          <p:nvSpPr>
            <p:cNvPr name="Freeform 25" id="25"/>
            <p:cNvSpPr/>
            <p:nvPr/>
          </p:nvSpPr>
          <p:spPr>
            <a:xfrm flipH="false" flipV="false" rot="0">
              <a:off x="0" y="0"/>
              <a:ext cx="1032256" cy="38100"/>
            </a:xfrm>
            <a:custGeom>
              <a:avLst/>
              <a:gdLst/>
              <a:ahLst/>
              <a:cxnLst/>
              <a:rect r="r" b="b" t="t" l="l"/>
              <a:pathLst>
                <a:path h="38100" w="1032256">
                  <a:moveTo>
                    <a:pt x="0" y="19050"/>
                  </a:moveTo>
                  <a:cubicBezTo>
                    <a:pt x="0" y="8509"/>
                    <a:pt x="8509" y="0"/>
                    <a:pt x="19050" y="0"/>
                  </a:cubicBezTo>
                  <a:lnTo>
                    <a:pt x="1013206" y="0"/>
                  </a:lnTo>
                  <a:cubicBezTo>
                    <a:pt x="1023747" y="0"/>
                    <a:pt x="1032256" y="8509"/>
                    <a:pt x="1032256" y="19050"/>
                  </a:cubicBezTo>
                  <a:cubicBezTo>
                    <a:pt x="1032256" y="29591"/>
                    <a:pt x="1023747" y="38100"/>
                    <a:pt x="1013206" y="38100"/>
                  </a:cubicBezTo>
                  <a:lnTo>
                    <a:pt x="19050" y="38100"/>
                  </a:lnTo>
                  <a:cubicBezTo>
                    <a:pt x="8509" y="38100"/>
                    <a:pt x="0" y="29591"/>
                    <a:pt x="0" y="19050"/>
                  </a:cubicBezTo>
                  <a:close/>
                </a:path>
              </a:pathLst>
            </a:custGeom>
            <a:solidFill>
              <a:srgbClr val="662E42"/>
            </a:solidFill>
          </p:spPr>
        </p:sp>
      </p:grpSp>
      <p:grpSp>
        <p:nvGrpSpPr>
          <p:cNvPr name="Group 26" id="26"/>
          <p:cNvGrpSpPr/>
          <p:nvPr/>
        </p:nvGrpSpPr>
        <p:grpSpPr>
          <a:xfrm rot="0">
            <a:off x="7715101" y="6407646"/>
            <a:ext cx="497681" cy="497681"/>
            <a:chOff x="0" y="0"/>
            <a:chExt cx="663575" cy="663575"/>
          </a:xfrm>
        </p:grpSpPr>
        <p:sp>
          <p:nvSpPr>
            <p:cNvPr name="Freeform 27" id="27"/>
            <p:cNvSpPr/>
            <p:nvPr/>
          </p:nvSpPr>
          <p:spPr>
            <a:xfrm flipH="false" flipV="false" rot="0">
              <a:off x="0" y="0"/>
              <a:ext cx="663575" cy="663575"/>
            </a:xfrm>
            <a:custGeom>
              <a:avLst/>
              <a:gdLst/>
              <a:ahLst/>
              <a:cxnLst/>
              <a:rect r="r" b="b" t="t" l="l"/>
              <a:pathLst>
                <a:path h="663575" w="663575">
                  <a:moveTo>
                    <a:pt x="0" y="44196"/>
                  </a:moveTo>
                  <a:cubicBezTo>
                    <a:pt x="0" y="19812"/>
                    <a:pt x="19812" y="0"/>
                    <a:pt x="44196" y="0"/>
                  </a:cubicBezTo>
                  <a:lnTo>
                    <a:pt x="619379" y="0"/>
                  </a:lnTo>
                  <a:cubicBezTo>
                    <a:pt x="643763" y="0"/>
                    <a:pt x="663575" y="19812"/>
                    <a:pt x="663575" y="44196"/>
                  </a:cubicBezTo>
                  <a:lnTo>
                    <a:pt x="663575" y="619379"/>
                  </a:lnTo>
                  <a:cubicBezTo>
                    <a:pt x="663575" y="643763"/>
                    <a:pt x="643763" y="663575"/>
                    <a:pt x="619379" y="663575"/>
                  </a:cubicBezTo>
                  <a:lnTo>
                    <a:pt x="44196" y="663575"/>
                  </a:lnTo>
                  <a:cubicBezTo>
                    <a:pt x="19812" y="663575"/>
                    <a:pt x="0" y="643763"/>
                    <a:pt x="0" y="619379"/>
                  </a:cubicBezTo>
                  <a:close/>
                </a:path>
              </a:pathLst>
            </a:custGeom>
            <a:solidFill>
              <a:srgbClr val="4D1529"/>
            </a:solidFill>
          </p:spPr>
        </p:sp>
      </p:grpSp>
      <p:sp>
        <p:nvSpPr>
          <p:cNvPr name="TextBox 28" id="28"/>
          <p:cNvSpPr txBox="true"/>
          <p:nvPr/>
        </p:nvSpPr>
        <p:spPr>
          <a:xfrm rot="0">
            <a:off x="7856041" y="6508105"/>
            <a:ext cx="215801" cy="325339"/>
          </a:xfrm>
          <a:prstGeom prst="rect">
            <a:avLst/>
          </a:prstGeom>
        </p:spPr>
        <p:txBody>
          <a:bodyPr anchor="t" rtlCol="false" tIns="0" lIns="0" bIns="0" rIns="0">
            <a:spAutoFit/>
          </a:bodyPr>
          <a:lstStyle/>
          <a:p>
            <a:pPr algn="ctr">
              <a:lnSpc>
                <a:spcPts val="2750"/>
              </a:lnSpc>
            </a:pPr>
            <a:r>
              <a:rPr lang="en-US" sz="2750" b="true">
                <a:solidFill>
                  <a:srgbClr val="F4CAB8"/>
                </a:solidFill>
                <a:latin typeface="Arimo Bold"/>
                <a:ea typeface="Arimo Bold"/>
                <a:cs typeface="Arimo Bold"/>
                <a:sym typeface="Arimo Bold"/>
              </a:rPr>
              <a:t>3</a:t>
            </a:r>
          </a:p>
        </p:txBody>
      </p:sp>
      <p:sp>
        <p:nvSpPr>
          <p:cNvPr name="TextBox 29" id="29"/>
          <p:cNvSpPr txBox="true"/>
          <p:nvPr/>
        </p:nvSpPr>
        <p:spPr>
          <a:xfrm rot="0">
            <a:off x="9180462" y="6351389"/>
            <a:ext cx="2949328" cy="397223"/>
          </a:xfrm>
          <a:prstGeom prst="rect">
            <a:avLst/>
          </a:prstGeom>
        </p:spPr>
        <p:txBody>
          <a:bodyPr anchor="t" rtlCol="false" tIns="0" lIns="0" bIns="0" rIns="0">
            <a:spAutoFit/>
          </a:bodyPr>
          <a:lstStyle/>
          <a:p>
            <a:pPr algn="l">
              <a:lnSpc>
                <a:spcPts val="2875"/>
              </a:lnSpc>
            </a:pPr>
            <a:r>
              <a:rPr lang="en-US" sz="2312" b="true">
                <a:solidFill>
                  <a:srgbClr val="F4CAB8"/>
                </a:solidFill>
                <a:latin typeface="Arimo Bold"/>
                <a:ea typeface="Arimo Bold"/>
                <a:cs typeface="Arimo Bold"/>
                <a:sym typeface="Arimo Bold"/>
              </a:rPr>
              <a:t>Enhancement</a:t>
            </a:r>
          </a:p>
        </p:txBody>
      </p:sp>
      <p:sp>
        <p:nvSpPr>
          <p:cNvPr name="TextBox 30" id="30"/>
          <p:cNvSpPr txBox="true"/>
          <p:nvPr/>
        </p:nvSpPr>
        <p:spPr>
          <a:xfrm rot="0">
            <a:off x="9180462" y="6814542"/>
            <a:ext cx="8333334" cy="774204"/>
          </a:xfrm>
          <a:prstGeom prst="rect">
            <a:avLst/>
          </a:prstGeom>
        </p:spPr>
        <p:txBody>
          <a:bodyPr anchor="t" rtlCol="false" tIns="0" lIns="0" bIns="0" rIns="0">
            <a:spAutoFit/>
          </a:bodyPr>
          <a:lstStyle/>
          <a:p>
            <a:pPr algn="l">
              <a:lnSpc>
                <a:spcPts val="2749"/>
              </a:lnSpc>
            </a:pPr>
            <a:r>
              <a:rPr lang="en-US" sz="1687" b="true">
                <a:solidFill>
                  <a:srgbClr val="F4CAB8"/>
                </a:solidFill>
                <a:latin typeface="Montserrat Medium"/>
                <a:ea typeface="Montserrat Medium"/>
                <a:cs typeface="Montserrat Medium"/>
                <a:sym typeface="Montserrat Medium"/>
              </a:rPr>
              <a:t>Techniques such as noise reduction, contrast adjustment, and sharpening are applied to improve the clarity of the video.</a:t>
            </a:r>
          </a:p>
        </p:txBody>
      </p:sp>
      <p:grpSp>
        <p:nvGrpSpPr>
          <p:cNvPr name="Group 31" id="31"/>
          <p:cNvGrpSpPr/>
          <p:nvPr/>
        </p:nvGrpSpPr>
        <p:grpSpPr>
          <a:xfrm rot="0">
            <a:off x="8184208" y="8514458"/>
            <a:ext cx="774204" cy="28575"/>
            <a:chOff x="0" y="0"/>
            <a:chExt cx="1032272" cy="38100"/>
          </a:xfrm>
        </p:grpSpPr>
        <p:sp>
          <p:nvSpPr>
            <p:cNvPr name="Freeform 32" id="32"/>
            <p:cNvSpPr/>
            <p:nvPr/>
          </p:nvSpPr>
          <p:spPr>
            <a:xfrm flipH="false" flipV="false" rot="0">
              <a:off x="0" y="0"/>
              <a:ext cx="1032256" cy="38100"/>
            </a:xfrm>
            <a:custGeom>
              <a:avLst/>
              <a:gdLst/>
              <a:ahLst/>
              <a:cxnLst/>
              <a:rect r="r" b="b" t="t" l="l"/>
              <a:pathLst>
                <a:path h="38100" w="1032256">
                  <a:moveTo>
                    <a:pt x="0" y="19050"/>
                  </a:moveTo>
                  <a:cubicBezTo>
                    <a:pt x="0" y="8509"/>
                    <a:pt x="8509" y="0"/>
                    <a:pt x="19050" y="0"/>
                  </a:cubicBezTo>
                  <a:lnTo>
                    <a:pt x="1013206" y="0"/>
                  </a:lnTo>
                  <a:cubicBezTo>
                    <a:pt x="1023747" y="0"/>
                    <a:pt x="1032256" y="8509"/>
                    <a:pt x="1032256" y="19050"/>
                  </a:cubicBezTo>
                  <a:cubicBezTo>
                    <a:pt x="1032256" y="29591"/>
                    <a:pt x="1023747" y="38100"/>
                    <a:pt x="1013206" y="38100"/>
                  </a:cubicBezTo>
                  <a:lnTo>
                    <a:pt x="19050" y="38100"/>
                  </a:lnTo>
                  <a:cubicBezTo>
                    <a:pt x="8509" y="38100"/>
                    <a:pt x="0" y="29591"/>
                    <a:pt x="0" y="19050"/>
                  </a:cubicBezTo>
                  <a:close/>
                </a:path>
              </a:pathLst>
            </a:custGeom>
            <a:solidFill>
              <a:srgbClr val="662E42"/>
            </a:solidFill>
          </p:spPr>
        </p:sp>
      </p:grpSp>
      <p:grpSp>
        <p:nvGrpSpPr>
          <p:cNvPr name="Group 33" id="33"/>
          <p:cNvGrpSpPr/>
          <p:nvPr/>
        </p:nvGrpSpPr>
        <p:grpSpPr>
          <a:xfrm rot="0">
            <a:off x="7715101" y="8279904"/>
            <a:ext cx="497681" cy="497681"/>
            <a:chOff x="0" y="0"/>
            <a:chExt cx="663575" cy="663575"/>
          </a:xfrm>
        </p:grpSpPr>
        <p:sp>
          <p:nvSpPr>
            <p:cNvPr name="Freeform 34" id="34"/>
            <p:cNvSpPr/>
            <p:nvPr/>
          </p:nvSpPr>
          <p:spPr>
            <a:xfrm flipH="false" flipV="false" rot="0">
              <a:off x="0" y="0"/>
              <a:ext cx="663575" cy="663575"/>
            </a:xfrm>
            <a:custGeom>
              <a:avLst/>
              <a:gdLst/>
              <a:ahLst/>
              <a:cxnLst/>
              <a:rect r="r" b="b" t="t" l="l"/>
              <a:pathLst>
                <a:path h="663575" w="663575">
                  <a:moveTo>
                    <a:pt x="0" y="44196"/>
                  </a:moveTo>
                  <a:cubicBezTo>
                    <a:pt x="0" y="19812"/>
                    <a:pt x="19812" y="0"/>
                    <a:pt x="44196" y="0"/>
                  </a:cubicBezTo>
                  <a:lnTo>
                    <a:pt x="619379" y="0"/>
                  </a:lnTo>
                  <a:cubicBezTo>
                    <a:pt x="643763" y="0"/>
                    <a:pt x="663575" y="19812"/>
                    <a:pt x="663575" y="44196"/>
                  </a:cubicBezTo>
                  <a:lnTo>
                    <a:pt x="663575" y="619379"/>
                  </a:lnTo>
                  <a:cubicBezTo>
                    <a:pt x="663575" y="643763"/>
                    <a:pt x="643763" y="663575"/>
                    <a:pt x="619379" y="663575"/>
                  </a:cubicBezTo>
                  <a:lnTo>
                    <a:pt x="44196" y="663575"/>
                  </a:lnTo>
                  <a:cubicBezTo>
                    <a:pt x="19812" y="663575"/>
                    <a:pt x="0" y="643763"/>
                    <a:pt x="0" y="619379"/>
                  </a:cubicBezTo>
                  <a:close/>
                </a:path>
              </a:pathLst>
            </a:custGeom>
            <a:solidFill>
              <a:srgbClr val="4D1529"/>
            </a:solidFill>
          </p:spPr>
        </p:sp>
      </p:grpSp>
      <p:sp>
        <p:nvSpPr>
          <p:cNvPr name="TextBox 35" id="35"/>
          <p:cNvSpPr txBox="true"/>
          <p:nvPr/>
        </p:nvSpPr>
        <p:spPr>
          <a:xfrm rot="0">
            <a:off x="7852470" y="8380363"/>
            <a:ext cx="222945" cy="325339"/>
          </a:xfrm>
          <a:prstGeom prst="rect">
            <a:avLst/>
          </a:prstGeom>
        </p:spPr>
        <p:txBody>
          <a:bodyPr anchor="t" rtlCol="false" tIns="0" lIns="0" bIns="0" rIns="0">
            <a:spAutoFit/>
          </a:bodyPr>
          <a:lstStyle/>
          <a:p>
            <a:pPr algn="ctr">
              <a:lnSpc>
                <a:spcPts val="2750"/>
              </a:lnSpc>
            </a:pPr>
            <a:r>
              <a:rPr lang="en-US" sz="2750" b="true">
                <a:solidFill>
                  <a:srgbClr val="F4CAB8"/>
                </a:solidFill>
                <a:latin typeface="Arimo Bold"/>
                <a:ea typeface="Arimo Bold"/>
                <a:cs typeface="Arimo Bold"/>
                <a:sym typeface="Arimo Bold"/>
              </a:rPr>
              <a:t>4</a:t>
            </a:r>
          </a:p>
        </p:txBody>
      </p:sp>
      <p:sp>
        <p:nvSpPr>
          <p:cNvPr name="TextBox 36" id="36"/>
          <p:cNvSpPr txBox="true"/>
          <p:nvPr/>
        </p:nvSpPr>
        <p:spPr>
          <a:xfrm rot="0">
            <a:off x="9180462" y="8223647"/>
            <a:ext cx="2949328" cy="397223"/>
          </a:xfrm>
          <a:prstGeom prst="rect">
            <a:avLst/>
          </a:prstGeom>
        </p:spPr>
        <p:txBody>
          <a:bodyPr anchor="t" rtlCol="false" tIns="0" lIns="0" bIns="0" rIns="0">
            <a:spAutoFit/>
          </a:bodyPr>
          <a:lstStyle/>
          <a:p>
            <a:pPr algn="l">
              <a:lnSpc>
                <a:spcPts val="2875"/>
              </a:lnSpc>
            </a:pPr>
            <a:r>
              <a:rPr lang="en-US" sz="2312" b="true">
                <a:solidFill>
                  <a:srgbClr val="F4CAB8"/>
                </a:solidFill>
                <a:latin typeface="Arimo Bold"/>
                <a:ea typeface="Arimo Bold"/>
                <a:cs typeface="Arimo Bold"/>
                <a:sym typeface="Arimo Bold"/>
              </a:rPr>
              <a:t>Interpretation</a:t>
            </a:r>
          </a:p>
        </p:txBody>
      </p:sp>
      <p:sp>
        <p:nvSpPr>
          <p:cNvPr name="TextBox 37" id="37"/>
          <p:cNvSpPr txBox="true"/>
          <p:nvPr/>
        </p:nvSpPr>
        <p:spPr>
          <a:xfrm rot="0">
            <a:off x="9180462" y="8686800"/>
            <a:ext cx="8333334" cy="774204"/>
          </a:xfrm>
          <a:prstGeom prst="rect">
            <a:avLst/>
          </a:prstGeom>
        </p:spPr>
        <p:txBody>
          <a:bodyPr anchor="t" rtlCol="false" tIns="0" lIns="0" bIns="0" rIns="0">
            <a:spAutoFit/>
          </a:bodyPr>
          <a:lstStyle/>
          <a:p>
            <a:pPr algn="l">
              <a:lnSpc>
                <a:spcPts val="2749"/>
              </a:lnSpc>
            </a:pPr>
            <a:r>
              <a:rPr lang="en-US" sz="1687" b="true">
                <a:solidFill>
                  <a:srgbClr val="F4CAB8"/>
                </a:solidFill>
                <a:latin typeface="Montserrat Medium"/>
                <a:ea typeface="Montserrat Medium"/>
                <a:cs typeface="Montserrat Medium"/>
                <a:sym typeface="Montserrat Medium"/>
              </a:rPr>
              <a:t>The enhanced video is interpreted, with experts providing insights and drawing conclusions from the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6858000" cy="10289530"/>
          </a:xfrm>
          <a:custGeom>
            <a:avLst/>
            <a:gdLst/>
            <a:ahLst/>
            <a:cxnLst/>
            <a:rect r="r" b="b" t="t" l="l"/>
            <a:pathLst>
              <a:path h="10289530" w="6858000">
                <a:moveTo>
                  <a:pt x="0" y="0"/>
                </a:moveTo>
                <a:lnTo>
                  <a:pt x="6858000" y="0"/>
                </a:lnTo>
                <a:lnTo>
                  <a:pt x="6858000" y="10289530"/>
                </a:lnTo>
                <a:lnTo>
                  <a:pt x="0" y="10289530"/>
                </a:lnTo>
                <a:lnTo>
                  <a:pt x="0" y="0"/>
                </a:lnTo>
                <a:close/>
              </a:path>
            </a:pathLst>
          </a:custGeom>
          <a:blipFill>
            <a:blip r:embed="rId3"/>
            <a:stretch>
              <a:fillRect l="-12" t="0" r="-12" b="0"/>
            </a:stretch>
          </a:blipFill>
        </p:spPr>
      </p:sp>
      <p:sp>
        <p:nvSpPr>
          <p:cNvPr name="TextBox 7" id="7"/>
          <p:cNvSpPr txBox="true"/>
          <p:nvPr/>
        </p:nvSpPr>
        <p:spPr>
          <a:xfrm rot="0">
            <a:off x="7646640" y="571946"/>
            <a:ext cx="9852720" cy="1549599"/>
          </a:xfrm>
          <a:prstGeom prst="rect">
            <a:avLst/>
          </a:prstGeom>
        </p:spPr>
        <p:txBody>
          <a:bodyPr anchor="t" rtlCol="false" tIns="0" lIns="0" bIns="0" rIns="0">
            <a:spAutoFit/>
          </a:bodyPr>
          <a:lstStyle/>
          <a:p>
            <a:pPr algn="l">
              <a:lnSpc>
                <a:spcPts val="5874"/>
              </a:lnSpc>
            </a:pPr>
            <a:r>
              <a:rPr lang="en-US" sz="4687" b="true">
                <a:solidFill>
                  <a:srgbClr val="FFB393"/>
                </a:solidFill>
                <a:latin typeface="Arimo Bold"/>
                <a:ea typeface="Arimo Bold"/>
                <a:cs typeface="Arimo Bold"/>
                <a:sym typeface="Arimo Bold"/>
              </a:rPr>
              <a:t>Legal Considerations and Chain of Custody</a:t>
            </a:r>
          </a:p>
        </p:txBody>
      </p:sp>
      <p:sp>
        <p:nvSpPr>
          <p:cNvPr name="Freeform 8" id="8" descr="preencoded.png"/>
          <p:cNvSpPr/>
          <p:nvPr/>
        </p:nvSpPr>
        <p:spPr>
          <a:xfrm flipH="false" flipV="false" rot="0">
            <a:off x="7646640" y="2459534"/>
            <a:ext cx="1126629" cy="1802606"/>
          </a:xfrm>
          <a:custGeom>
            <a:avLst/>
            <a:gdLst/>
            <a:ahLst/>
            <a:cxnLst/>
            <a:rect r="r" b="b" t="t" l="l"/>
            <a:pathLst>
              <a:path h="1802606" w="1126629">
                <a:moveTo>
                  <a:pt x="0" y="0"/>
                </a:moveTo>
                <a:lnTo>
                  <a:pt x="1126629" y="0"/>
                </a:lnTo>
                <a:lnTo>
                  <a:pt x="1126629" y="1802606"/>
                </a:lnTo>
                <a:lnTo>
                  <a:pt x="0" y="1802606"/>
                </a:lnTo>
                <a:lnTo>
                  <a:pt x="0" y="0"/>
                </a:lnTo>
                <a:close/>
              </a:path>
            </a:pathLst>
          </a:custGeom>
          <a:blipFill>
            <a:blip r:embed="rId4"/>
            <a:stretch>
              <a:fillRect l="0" t="-52" r="0" b="-52"/>
            </a:stretch>
          </a:blipFill>
        </p:spPr>
      </p:sp>
      <p:sp>
        <p:nvSpPr>
          <p:cNvPr name="TextBox 9" id="9"/>
          <p:cNvSpPr txBox="true"/>
          <p:nvPr/>
        </p:nvSpPr>
        <p:spPr>
          <a:xfrm rot="0">
            <a:off x="9111258" y="2646760"/>
            <a:ext cx="3004245" cy="413594"/>
          </a:xfrm>
          <a:prstGeom prst="rect">
            <a:avLst/>
          </a:prstGeom>
        </p:spPr>
        <p:txBody>
          <a:bodyPr anchor="t" rtlCol="false" tIns="0" lIns="0" bIns="0" rIns="0">
            <a:spAutoFit/>
          </a:bodyPr>
          <a:lstStyle/>
          <a:p>
            <a:pPr algn="l">
              <a:lnSpc>
                <a:spcPts val="2937"/>
              </a:lnSpc>
            </a:pPr>
            <a:r>
              <a:rPr lang="en-US" sz="2312" b="true">
                <a:solidFill>
                  <a:srgbClr val="F4CAB8"/>
                </a:solidFill>
                <a:latin typeface="Arimo Bold"/>
                <a:ea typeface="Arimo Bold"/>
                <a:cs typeface="Arimo Bold"/>
                <a:sym typeface="Arimo Bold"/>
              </a:rPr>
              <a:t>Admissibility</a:t>
            </a:r>
          </a:p>
        </p:txBody>
      </p:sp>
      <p:sp>
        <p:nvSpPr>
          <p:cNvPr name="TextBox 10" id="10"/>
          <p:cNvSpPr txBox="true"/>
          <p:nvPr/>
        </p:nvSpPr>
        <p:spPr>
          <a:xfrm rot="0">
            <a:off x="9111258" y="3119289"/>
            <a:ext cx="8388102" cy="436661"/>
          </a:xfrm>
          <a:prstGeom prst="rect">
            <a:avLst/>
          </a:prstGeom>
        </p:spPr>
        <p:txBody>
          <a:bodyPr anchor="t" rtlCol="false" tIns="0" lIns="0" bIns="0" rIns="0">
            <a:spAutoFit/>
          </a:bodyPr>
          <a:lstStyle/>
          <a:p>
            <a:pPr algn="l">
              <a:lnSpc>
                <a:spcPts val="2812"/>
              </a:lnSpc>
            </a:pPr>
            <a:r>
              <a:rPr lang="en-US" sz="1750" b="true">
                <a:solidFill>
                  <a:srgbClr val="F4CAB8"/>
                </a:solidFill>
                <a:latin typeface="Montserrat Medium"/>
                <a:ea typeface="Montserrat Medium"/>
                <a:cs typeface="Montserrat Medium"/>
                <a:sym typeface="Montserrat Medium"/>
              </a:rPr>
              <a:t>Video evidence must meet legal standards to be admissible in court.</a:t>
            </a:r>
          </a:p>
        </p:txBody>
      </p:sp>
      <p:sp>
        <p:nvSpPr>
          <p:cNvPr name="Freeform 11" id="11" descr="preencoded.png"/>
          <p:cNvSpPr/>
          <p:nvPr/>
        </p:nvSpPr>
        <p:spPr>
          <a:xfrm flipH="false" flipV="false" rot="0">
            <a:off x="7646640" y="4262140"/>
            <a:ext cx="1126629" cy="1802606"/>
          </a:xfrm>
          <a:custGeom>
            <a:avLst/>
            <a:gdLst/>
            <a:ahLst/>
            <a:cxnLst/>
            <a:rect r="r" b="b" t="t" l="l"/>
            <a:pathLst>
              <a:path h="1802606" w="1126629">
                <a:moveTo>
                  <a:pt x="0" y="0"/>
                </a:moveTo>
                <a:lnTo>
                  <a:pt x="1126629" y="0"/>
                </a:lnTo>
                <a:lnTo>
                  <a:pt x="1126629" y="1802606"/>
                </a:lnTo>
                <a:lnTo>
                  <a:pt x="0" y="1802606"/>
                </a:lnTo>
                <a:lnTo>
                  <a:pt x="0" y="0"/>
                </a:lnTo>
                <a:close/>
              </a:path>
            </a:pathLst>
          </a:custGeom>
          <a:blipFill>
            <a:blip r:embed="rId5"/>
            <a:stretch>
              <a:fillRect l="0" t="-52" r="0" b="-52"/>
            </a:stretch>
          </a:blipFill>
        </p:spPr>
      </p:sp>
      <p:sp>
        <p:nvSpPr>
          <p:cNvPr name="TextBox 12" id="12"/>
          <p:cNvSpPr txBox="true"/>
          <p:nvPr/>
        </p:nvSpPr>
        <p:spPr>
          <a:xfrm rot="0">
            <a:off x="9111258" y="4449366"/>
            <a:ext cx="3004245" cy="413594"/>
          </a:xfrm>
          <a:prstGeom prst="rect">
            <a:avLst/>
          </a:prstGeom>
        </p:spPr>
        <p:txBody>
          <a:bodyPr anchor="t" rtlCol="false" tIns="0" lIns="0" bIns="0" rIns="0">
            <a:spAutoFit/>
          </a:bodyPr>
          <a:lstStyle/>
          <a:p>
            <a:pPr algn="l">
              <a:lnSpc>
                <a:spcPts val="2937"/>
              </a:lnSpc>
            </a:pPr>
            <a:r>
              <a:rPr lang="en-US" sz="2312" b="true">
                <a:solidFill>
                  <a:srgbClr val="F4CAB8"/>
                </a:solidFill>
                <a:latin typeface="Arimo Bold"/>
                <a:ea typeface="Arimo Bold"/>
                <a:cs typeface="Arimo Bold"/>
                <a:sym typeface="Arimo Bold"/>
              </a:rPr>
              <a:t>Chain of Custody</a:t>
            </a:r>
          </a:p>
        </p:txBody>
      </p:sp>
      <p:sp>
        <p:nvSpPr>
          <p:cNvPr name="TextBox 13" id="13"/>
          <p:cNvSpPr txBox="true"/>
          <p:nvPr/>
        </p:nvSpPr>
        <p:spPr>
          <a:xfrm rot="0">
            <a:off x="9111258" y="4921895"/>
            <a:ext cx="8388102" cy="797124"/>
          </a:xfrm>
          <a:prstGeom prst="rect">
            <a:avLst/>
          </a:prstGeom>
        </p:spPr>
        <p:txBody>
          <a:bodyPr anchor="t" rtlCol="false" tIns="0" lIns="0" bIns="0" rIns="0">
            <a:spAutoFit/>
          </a:bodyPr>
          <a:lstStyle/>
          <a:p>
            <a:pPr algn="l">
              <a:lnSpc>
                <a:spcPts val="2812"/>
              </a:lnSpc>
            </a:pPr>
            <a:r>
              <a:rPr lang="en-US" sz="1750" b="true">
                <a:solidFill>
                  <a:srgbClr val="F4CAB8"/>
                </a:solidFill>
                <a:latin typeface="Montserrat Medium"/>
                <a:ea typeface="Montserrat Medium"/>
                <a:cs typeface="Montserrat Medium"/>
                <a:sym typeface="Montserrat Medium"/>
              </a:rPr>
              <a:t>A documented chain of custody ensures the integrity and authenticity of the video evidence.</a:t>
            </a:r>
          </a:p>
        </p:txBody>
      </p:sp>
      <p:sp>
        <p:nvSpPr>
          <p:cNvPr name="Freeform 14" id="14" descr="preencoded.png"/>
          <p:cNvSpPr/>
          <p:nvPr/>
        </p:nvSpPr>
        <p:spPr>
          <a:xfrm flipH="false" flipV="false" rot="0">
            <a:off x="7646640" y="6064746"/>
            <a:ext cx="1126629" cy="1802606"/>
          </a:xfrm>
          <a:custGeom>
            <a:avLst/>
            <a:gdLst/>
            <a:ahLst/>
            <a:cxnLst/>
            <a:rect r="r" b="b" t="t" l="l"/>
            <a:pathLst>
              <a:path h="1802606" w="1126629">
                <a:moveTo>
                  <a:pt x="0" y="0"/>
                </a:moveTo>
                <a:lnTo>
                  <a:pt x="1126629" y="0"/>
                </a:lnTo>
                <a:lnTo>
                  <a:pt x="1126629" y="1802606"/>
                </a:lnTo>
                <a:lnTo>
                  <a:pt x="0" y="1802606"/>
                </a:lnTo>
                <a:lnTo>
                  <a:pt x="0" y="0"/>
                </a:lnTo>
                <a:close/>
              </a:path>
            </a:pathLst>
          </a:custGeom>
          <a:blipFill>
            <a:blip r:embed="rId6"/>
            <a:stretch>
              <a:fillRect l="0" t="-52" r="0" b="-52"/>
            </a:stretch>
          </a:blipFill>
        </p:spPr>
      </p:sp>
      <p:sp>
        <p:nvSpPr>
          <p:cNvPr name="TextBox 15" id="15"/>
          <p:cNvSpPr txBox="true"/>
          <p:nvPr/>
        </p:nvSpPr>
        <p:spPr>
          <a:xfrm rot="0">
            <a:off x="9111258" y="6251972"/>
            <a:ext cx="3004245" cy="413594"/>
          </a:xfrm>
          <a:prstGeom prst="rect">
            <a:avLst/>
          </a:prstGeom>
        </p:spPr>
        <p:txBody>
          <a:bodyPr anchor="t" rtlCol="false" tIns="0" lIns="0" bIns="0" rIns="0">
            <a:spAutoFit/>
          </a:bodyPr>
          <a:lstStyle/>
          <a:p>
            <a:pPr algn="l">
              <a:lnSpc>
                <a:spcPts val="2937"/>
              </a:lnSpc>
            </a:pPr>
            <a:r>
              <a:rPr lang="en-US" sz="2312" b="true">
                <a:solidFill>
                  <a:srgbClr val="F4CAB8"/>
                </a:solidFill>
                <a:latin typeface="Arimo Bold"/>
                <a:ea typeface="Arimo Bold"/>
                <a:cs typeface="Arimo Bold"/>
                <a:sym typeface="Arimo Bold"/>
              </a:rPr>
              <a:t>Authentication</a:t>
            </a:r>
          </a:p>
        </p:txBody>
      </p:sp>
      <p:sp>
        <p:nvSpPr>
          <p:cNvPr name="TextBox 16" id="16"/>
          <p:cNvSpPr txBox="true"/>
          <p:nvPr/>
        </p:nvSpPr>
        <p:spPr>
          <a:xfrm rot="0">
            <a:off x="9111258" y="6724501"/>
            <a:ext cx="8388102" cy="797124"/>
          </a:xfrm>
          <a:prstGeom prst="rect">
            <a:avLst/>
          </a:prstGeom>
        </p:spPr>
        <p:txBody>
          <a:bodyPr anchor="t" rtlCol="false" tIns="0" lIns="0" bIns="0" rIns="0">
            <a:spAutoFit/>
          </a:bodyPr>
          <a:lstStyle/>
          <a:p>
            <a:pPr algn="l">
              <a:lnSpc>
                <a:spcPts val="2812"/>
              </a:lnSpc>
            </a:pPr>
            <a:r>
              <a:rPr lang="en-US" sz="1750" b="true">
                <a:solidFill>
                  <a:srgbClr val="F4CAB8"/>
                </a:solidFill>
                <a:latin typeface="Montserrat Medium"/>
                <a:ea typeface="Montserrat Medium"/>
                <a:cs typeface="Montserrat Medium"/>
                <a:sym typeface="Montserrat Medium"/>
              </a:rPr>
              <a:t>The source of the video must be verified and authenticated to ensure its legitimacy.</a:t>
            </a:r>
          </a:p>
        </p:txBody>
      </p:sp>
      <p:sp>
        <p:nvSpPr>
          <p:cNvPr name="Freeform 17" id="17" descr="preencoded.png"/>
          <p:cNvSpPr/>
          <p:nvPr/>
        </p:nvSpPr>
        <p:spPr>
          <a:xfrm flipH="false" flipV="false" rot="0">
            <a:off x="7646640" y="7867352"/>
            <a:ext cx="1126629" cy="1802606"/>
          </a:xfrm>
          <a:custGeom>
            <a:avLst/>
            <a:gdLst/>
            <a:ahLst/>
            <a:cxnLst/>
            <a:rect r="r" b="b" t="t" l="l"/>
            <a:pathLst>
              <a:path h="1802606" w="1126629">
                <a:moveTo>
                  <a:pt x="0" y="0"/>
                </a:moveTo>
                <a:lnTo>
                  <a:pt x="1126629" y="0"/>
                </a:lnTo>
                <a:lnTo>
                  <a:pt x="1126629" y="1802607"/>
                </a:lnTo>
                <a:lnTo>
                  <a:pt x="0" y="1802607"/>
                </a:lnTo>
                <a:lnTo>
                  <a:pt x="0" y="0"/>
                </a:lnTo>
                <a:close/>
              </a:path>
            </a:pathLst>
          </a:custGeom>
          <a:blipFill>
            <a:blip r:embed="rId7"/>
            <a:stretch>
              <a:fillRect l="0" t="-52" r="0" b="-52"/>
            </a:stretch>
          </a:blipFill>
        </p:spPr>
      </p:sp>
      <p:sp>
        <p:nvSpPr>
          <p:cNvPr name="TextBox 18" id="18"/>
          <p:cNvSpPr txBox="true"/>
          <p:nvPr/>
        </p:nvSpPr>
        <p:spPr>
          <a:xfrm rot="0">
            <a:off x="9111258" y="8054579"/>
            <a:ext cx="3004245" cy="413594"/>
          </a:xfrm>
          <a:prstGeom prst="rect">
            <a:avLst/>
          </a:prstGeom>
        </p:spPr>
        <p:txBody>
          <a:bodyPr anchor="t" rtlCol="false" tIns="0" lIns="0" bIns="0" rIns="0">
            <a:spAutoFit/>
          </a:bodyPr>
          <a:lstStyle/>
          <a:p>
            <a:pPr algn="l">
              <a:lnSpc>
                <a:spcPts val="2937"/>
              </a:lnSpc>
            </a:pPr>
            <a:r>
              <a:rPr lang="en-US" sz="2312" b="true">
                <a:solidFill>
                  <a:srgbClr val="F4CAB8"/>
                </a:solidFill>
                <a:latin typeface="Arimo Bold"/>
                <a:ea typeface="Arimo Bold"/>
                <a:cs typeface="Arimo Bold"/>
                <a:sym typeface="Arimo Bold"/>
              </a:rPr>
              <a:t>Expert Testimony</a:t>
            </a:r>
          </a:p>
        </p:txBody>
      </p:sp>
      <p:sp>
        <p:nvSpPr>
          <p:cNvPr name="TextBox 19" id="19"/>
          <p:cNvSpPr txBox="true"/>
          <p:nvPr/>
        </p:nvSpPr>
        <p:spPr>
          <a:xfrm rot="0">
            <a:off x="9111258" y="8527108"/>
            <a:ext cx="8388102" cy="797124"/>
          </a:xfrm>
          <a:prstGeom prst="rect">
            <a:avLst/>
          </a:prstGeom>
        </p:spPr>
        <p:txBody>
          <a:bodyPr anchor="t" rtlCol="false" tIns="0" lIns="0" bIns="0" rIns="0">
            <a:spAutoFit/>
          </a:bodyPr>
          <a:lstStyle/>
          <a:p>
            <a:pPr algn="l">
              <a:lnSpc>
                <a:spcPts val="2812"/>
              </a:lnSpc>
            </a:pPr>
            <a:r>
              <a:rPr lang="en-US" sz="1750" b="true">
                <a:solidFill>
                  <a:srgbClr val="F4CAB8"/>
                </a:solidFill>
                <a:latin typeface="Montserrat Medium"/>
                <a:ea typeface="Montserrat Medium"/>
                <a:cs typeface="Montserrat Medium"/>
                <a:sym typeface="Montserrat Medium"/>
              </a:rPr>
              <a:t>Experts in video analysis may be called upon to provide testimony regarding the findings and interpretation of the evidence.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936575" y="1172616"/>
            <a:ext cx="9532144" cy="958602"/>
          </a:xfrm>
          <a:prstGeom prst="rect">
            <a:avLst/>
          </a:prstGeom>
        </p:spPr>
        <p:txBody>
          <a:bodyPr anchor="t" rtlCol="false" tIns="0" lIns="0" bIns="0" rIns="0">
            <a:spAutoFit/>
          </a:bodyPr>
          <a:lstStyle/>
          <a:p>
            <a:pPr algn="l">
              <a:lnSpc>
                <a:spcPts val="7000"/>
              </a:lnSpc>
            </a:pPr>
            <a:r>
              <a:rPr lang="en-US" sz="5562" b="true">
                <a:solidFill>
                  <a:srgbClr val="FFB393"/>
                </a:solidFill>
                <a:latin typeface="Arimo Bold"/>
                <a:ea typeface="Arimo Bold"/>
                <a:cs typeface="Arimo Bold"/>
                <a:sym typeface="Arimo Bold"/>
              </a:rPr>
              <a:t>Digital Video Fundamentals</a:t>
            </a:r>
          </a:p>
        </p:txBody>
      </p:sp>
      <p:grpSp>
        <p:nvGrpSpPr>
          <p:cNvPr name="Group 8" id="8"/>
          <p:cNvGrpSpPr/>
          <p:nvPr/>
        </p:nvGrpSpPr>
        <p:grpSpPr>
          <a:xfrm rot="0">
            <a:off x="931812" y="2527846"/>
            <a:ext cx="9566374" cy="6524625"/>
            <a:chOff x="0" y="0"/>
            <a:chExt cx="12755165" cy="8699500"/>
          </a:xfrm>
        </p:grpSpPr>
        <p:sp>
          <p:nvSpPr>
            <p:cNvPr name="Freeform 9" id="9"/>
            <p:cNvSpPr/>
            <p:nvPr/>
          </p:nvSpPr>
          <p:spPr>
            <a:xfrm flipH="false" flipV="false" rot="0">
              <a:off x="0" y="0"/>
              <a:ext cx="12755245" cy="8699500"/>
            </a:xfrm>
            <a:custGeom>
              <a:avLst/>
              <a:gdLst/>
              <a:ahLst/>
              <a:cxnLst/>
              <a:rect r="r" b="b" t="t" l="l"/>
              <a:pathLst>
                <a:path h="8699500" w="12755245">
                  <a:moveTo>
                    <a:pt x="0" y="59817"/>
                  </a:moveTo>
                  <a:cubicBezTo>
                    <a:pt x="0" y="26797"/>
                    <a:pt x="26797" y="0"/>
                    <a:pt x="59944" y="0"/>
                  </a:cubicBezTo>
                  <a:lnTo>
                    <a:pt x="12695301" y="0"/>
                  </a:lnTo>
                  <a:lnTo>
                    <a:pt x="12695301" y="6350"/>
                  </a:lnTo>
                  <a:lnTo>
                    <a:pt x="12695301" y="0"/>
                  </a:lnTo>
                  <a:cubicBezTo>
                    <a:pt x="12728321" y="0"/>
                    <a:pt x="12755245" y="26797"/>
                    <a:pt x="12755245" y="59817"/>
                  </a:cubicBezTo>
                  <a:lnTo>
                    <a:pt x="12748895" y="59817"/>
                  </a:lnTo>
                  <a:lnTo>
                    <a:pt x="12755245" y="59817"/>
                  </a:lnTo>
                  <a:lnTo>
                    <a:pt x="12755245" y="8639683"/>
                  </a:lnTo>
                  <a:lnTo>
                    <a:pt x="12748895" y="8639683"/>
                  </a:lnTo>
                  <a:lnTo>
                    <a:pt x="12755245" y="8639683"/>
                  </a:lnTo>
                  <a:cubicBezTo>
                    <a:pt x="12755245" y="8672702"/>
                    <a:pt x="12728448" y="8699500"/>
                    <a:pt x="12695301" y="8699500"/>
                  </a:cubicBezTo>
                  <a:lnTo>
                    <a:pt x="12695301" y="8693150"/>
                  </a:lnTo>
                  <a:lnTo>
                    <a:pt x="12695301" y="8699500"/>
                  </a:lnTo>
                  <a:lnTo>
                    <a:pt x="59944" y="8699500"/>
                  </a:lnTo>
                  <a:lnTo>
                    <a:pt x="59944" y="8693150"/>
                  </a:lnTo>
                  <a:lnTo>
                    <a:pt x="59944" y="8699500"/>
                  </a:lnTo>
                  <a:cubicBezTo>
                    <a:pt x="26797" y="8699500"/>
                    <a:pt x="0" y="8672703"/>
                    <a:pt x="0" y="8639683"/>
                  </a:cubicBezTo>
                  <a:lnTo>
                    <a:pt x="0" y="59817"/>
                  </a:lnTo>
                  <a:lnTo>
                    <a:pt x="6350" y="59817"/>
                  </a:lnTo>
                  <a:lnTo>
                    <a:pt x="0" y="59817"/>
                  </a:lnTo>
                  <a:moveTo>
                    <a:pt x="12700" y="59817"/>
                  </a:moveTo>
                  <a:lnTo>
                    <a:pt x="12700" y="8639683"/>
                  </a:lnTo>
                  <a:lnTo>
                    <a:pt x="6350" y="8639683"/>
                  </a:lnTo>
                  <a:lnTo>
                    <a:pt x="12700" y="8639683"/>
                  </a:lnTo>
                  <a:cubicBezTo>
                    <a:pt x="12700" y="8665718"/>
                    <a:pt x="33782" y="8686800"/>
                    <a:pt x="59944" y="8686800"/>
                  </a:cubicBezTo>
                  <a:lnTo>
                    <a:pt x="12695301" y="8686800"/>
                  </a:lnTo>
                  <a:cubicBezTo>
                    <a:pt x="12721336" y="8686800"/>
                    <a:pt x="12742545" y="8665718"/>
                    <a:pt x="12742545" y="8639683"/>
                  </a:cubicBezTo>
                  <a:lnTo>
                    <a:pt x="12742545" y="59817"/>
                  </a:lnTo>
                  <a:cubicBezTo>
                    <a:pt x="12742545" y="33782"/>
                    <a:pt x="12721463" y="12700"/>
                    <a:pt x="12695301" y="12700"/>
                  </a:cubicBezTo>
                  <a:lnTo>
                    <a:pt x="59944" y="12700"/>
                  </a:lnTo>
                  <a:lnTo>
                    <a:pt x="59944" y="6350"/>
                  </a:lnTo>
                  <a:lnTo>
                    <a:pt x="59944" y="12700"/>
                  </a:lnTo>
                  <a:cubicBezTo>
                    <a:pt x="33782" y="12700"/>
                    <a:pt x="12700" y="33782"/>
                    <a:pt x="12700" y="59817"/>
                  </a:cubicBezTo>
                  <a:close/>
                </a:path>
              </a:pathLst>
            </a:custGeom>
            <a:solidFill>
              <a:srgbClr val="FFFFFF">
                <a:alpha val="23922"/>
              </a:srgbClr>
            </a:solidFill>
          </p:spPr>
        </p:sp>
      </p:grpSp>
      <p:grpSp>
        <p:nvGrpSpPr>
          <p:cNvPr name="Group 10" id="10"/>
          <p:cNvGrpSpPr/>
          <p:nvPr/>
        </p:nvGrpSpPr>
        <p:grpSpPr>
          <a:xfrm rot="0">
            <a:off x="946100" y="2542134"/>
            <a:ext cx="9537799" cy="1624012"/>
            <a:chOff x="0" y="0"/>
            <a:chExt cx="12717065" cy="2165350"/>
          </a:xfrm>
        </p:grpSpPr>
        <p:sp>
          <p:nvSpPr>
            <p:cNvPr name="Freeform 11" id="11"/>
            <p:cNvSpPr/>
            <p:nvPr/>
          </p:nvSpPr>
          <p:spPr>
            <a:xfrm flipH="false" flipV="false" rot="0">
              <a:off x="0" y="0"/>
              <a:ext cx="12717018" cy="2165350"/>
            </a:xfrm>
            <a:custGeom>
              <a:avLst/>
              <a:gdLst/>
              <a:ahLst/>
              <a:cxnLst/>
              <a:rect r="r" b="b" t="t" l="l"/>
              <a:pathLst>
                <a:path h="2165350" w="12717018">
                  <a:moveTo>
                    <a:pt x="0" y="0"/>
                  </a:moveTo>
                  <a:lnTo>
                    <a:pt x="12717018" y="0"/>
                  </a:lnTo>
                  <a:lnTo>
                    <a:pt x="12717018" y="2165350"/>
                  </a:lnTo>
                  <a:lnTo>
                    <a:pt x="0" y="2165350"/>
                  </a:lnTo>
                  <a:close/>
                </a:path>
              </a:pathLst>
            </a:custGeom>
            <a:solidFill>
              <a:srgbClr val="FFFFFF">
                <a:alpha val="3922"/>
              </a:srgbClr>
            </a:solidFill>
          </p:spPr>
        </p:sp>
      </p:grpSp>
      <p:sp>
        <p:nvSpPr>
          <p:cNvPr name="TextBox 12" id="12"/>
          <p:cNvSpPr txBox="true"/>
          <p:nvPr/>
        </p:nvSpPr>
        <p:spPr>
          <a:xfrm rot="0">
            <a:off x="1213694" y="2626370"/>
            <a:ext cx="4228951" cy="513755"/>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Frame Rate</a:t>
            </a:r>
          </a:p>
        </p:txBody>
      </p:sp>
      <p:sp>
        <p:nvSpPr>
          <p:cNvPr name="TextBox 13" id="13"/>
          <p:cNvSpPr txBox="true"/>
          <p:nvPr/>
        </p:nvSpPr>
        <p:spPr>
          <a:xfrm rot="0">
            <a:off x="5987355" y="2626370"/>
            <a:ext cx="4228951"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Number of frames displayed per second, influencing the smoothness of motion.</a:t>
            </a:r>
          </a:p>
        </p:txBody>
      </p:sp>
      <p:grpSp>
        <p:nvGrpSpPr>
          <p:cNvPr name="Group 14" id="14"/>
          <p:cNvGrpSpPr/>
          <p:nvPr/>
        </p:nvGrpSpPr>
        <p:grpSpPr>
          <a:xfrm rot="0">
            <a:off x="946100" y="4166146"/>
            <a:ext cx="9537799" cy="1624012"/>
            <a:chOff x="0" y="0"/>
            <a:chExt cx="12717065" cy="2165350"/>
          </a:xfrm>
        </p:grpSpPr>
        <p:sp>
          <p:nvSpPr>
            <p:cNvPr name="Freeform 15" id="15"/>
            <p:cNvSpPr/>
            <p:nvPr/>
          </p:nvSpPr>
          <p:spPr>
            <a:xfrm flipH="false" flipV="false" rot="0">
              <a:off x="0" y="0"/>
              <a:ext cx="12717018" cy="2165350"/>
            </a:xfrm>
            <a:custGeom>
              <a:avLst/>
              <a:gdLst/>
              <a:ahLst/>
              <a:cxnLst/>
              <a:rect r="r" b="b" t="t" l="l"/>
              <a:pathLst>
                <a:path h="2165350" w="12717018">
                  <a:moveTo>
                    <a:pt x="0" y="0"/>
                  </a:moveTo>
                  <a:lnTo>
                    <a:pt x="12717018" y="0"/>
                  </a:lnTo>
                  <a:lnTo>
                    <a:pt x="12717018" y="2165350"/>
                  </a:lnTo>
                  <a:lnTo>
                    <a:pt x="0" y="2165350"/>
                  </a:lnTo>
                  <a:close/>
                </a:path>
              </a:pathLst>
            </a:custGeom>
            <a:solidFill>
              <a:srgbClr val="000000">
                <a:alpha val="3922"/>
              </a:srgbClr>
            </a:solidFill>
          </p:spPr>
        </p:sp>
      </p:grpSp>
      <p:sp>
        <p:nvSpPr>
          <p:cNvPr name="TextBox 16" id="16"/>
          <p:cNvSpPr txBox="true"/>
          <p:nvPr/>
        </p:nvSpPr>
        <p:spPr>
          <a:xfrm rot="0">
            <a:off x="1213694" y="4250383"/>
            <a:ext cx="4228951" cy="513755"/>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Resolution</a:t>
            </a:r>
          </a:p>
        </p:txBody>
      </p:sp>
      <p:sp>
        <p:nvSpPr>
          <p:cNvPr name="TextBox 17" id="17"/>
          <p:cNvSpPr txBox="true"/>
          <p:nvPr/>
        </p:nvSpPr>
        <p:spPr>
          <a:xfrm rot="0">
            <a:off x="5987355" y="4250383"/>
            <a:ext cx="4228951"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Number of pixels in the video frame, determining the sharpness and detail.</a:t>
            </a:r>
          </a:p>
        </p:txBody>
      </p:sp>
      <p:grpSp>
        <p:nvGrpSpPr>
          <p:cNvPr name="Group 18" id="18"/>
          <p:cNvGrpSpPr/>
          <p:nvPr/>
        </p:nvGrpSpPr>
        <p:grpSpPr>
          <a:xfrm rot="0">
            <a:off x="946100" y="5790159"/>
            <a:ext cx="9537799" cy="1624012"/>
            <a:chOff x="0" y="0"/>
            <a:chExt cx="12717065" cy="2165350"/>
          </a:xfrm>
        </p:grpSpPr>
        <p:sp>
          <p:nvSpPr>
            <p:cNvPr name="Freeform 19" id="19"/>
            <p:cNvSpPr/>
            <p:nvPr/>
          </p:nvSpPr>
          <p:spPr>
            <a:xfrm flipH="false" flipV="false" rot="0">
              <a:off x="0" y="0"/>
              <a:ext cx="12717018" cy="2165350"/>
            </a:xfrm>
            <a:custGeom>
              <a:avLst/>
              <a:gdLst/>
              <a:ahLst/>
              <a:cxnLst/>
              <a:rect r="r" b="b" t="t" l="l"/>
              <a:pathLst>
                <a:path h="2165350" w="12717018">
                  <a:moveTo>
                    <a:pt x="0" y="0"/>
                  </a:moveTo>
                  <a:lnTo>
                    <a:pt x="12717018" y="0"/>
                  </a:lnTo>
                  <a:lnTo>
                    <a:pt x="12717018" y="2165350"/>
                  </a:lnTo>
                  <a:lnTo>
                    <a:pt x="0" y="2165350"/>
                  </a:lnTo>
                  <a:close/>
                </a:path>
              </a:pathLst>
            </a:custGeom>
            <a:solidFill>
              <a:srgbClr val="FFFFFF">
                <a:alpha val="3922"/>
              </a:srgbClr>
            </a:solidFill>
          </p:spPr>
        </p:sp>
      </p:grpSp>
      <p:sp>
        <p:nvSpPr>
          <p:cNvPr name="TextBox 20" id="20"/>
          <p:cNvSpPr txBox="true"/>
          <p:nvPr/>
        </p:nvSpPr>
        <p:spPr>
          <a:xfrm rot="0">
            <a:off x="1213694" y="5874395"/>
            <a:ext cx="4228951" cy="513755"/>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Compression</a:t>
            </a:r>
          </a:p>
        </p:txBody>
      </p:sp>
      <p:sp>
        <p:nvSpPr>
          <p:cNvPr name="TextBox 21" id="21"/>
          <p:cNvSpPr txBox="true"/>
          <p:nvPr/>
        </p:nvSpPr>
        <p:spPr>
          <a:xfrm rot="0">
            <a:off x="5987355" y="5874395"/>
            <a:ext cx="4228951"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Technique used to reduce file size, balancing quality with storage efficiency.</a:t>
            </a:r>
          </a:p>
        </p:txBody>
      </p:sp>
      <p:grpSp>
        <p:nvGrpSpPr>
          <p:cNvPr name="Group 22" id="22"/>
          <p:cNvGrpSpPr/>
          <p:nvPr/>
        </p:nvGrpSpPr>
        <p:grpSpPr>
          <a:xfrm rot="0">
            <a:off x="946100" y="7414171"/>
            <a:ext cx="9537799" cy="1624012"/>
            <a:chOff x="0" y="0"/>
            <a:chExt cx="12717065" cy="2165350"/>
          </a:xfrm>
        </p:grpSpPr>
        <p:sp>
          <p:nvSpPr>
            <p:cNvPr name="Freeform 23" id="23"/>
            <p:cNvSpPr/>
            <p:nvPr/>
          </p:nvSpPr>
          <p:spPr>
            <a:xfrm flipH="false" flipV="false" rot="0">
              <a:off x="0" y="0"/>
              <a:ext cx="12717018" cy="2165350"/>
            </a:xfrm>
            <a:custGeom>
              <a:avLst/>
              <a:gdLst/>
              <a:ahLst/>
              <a:cxnLst/>
              <a:rect r="r" b="b" t="t" l="l"/>
              <a:pathLst>
                <a:path h="2165350" w="12717018">
                  <a:moveTo>
                    <a:pt x="0" y="0"/>
                  </a:moveTo>
                  <a:lnTo>
                    <a:pt x="12717018" y="0"/>
                  </a:lnTo>
                  <a:lnTo>
                    <a:pt x="12717018" y="2165350"/>
                  </a:lnTo>
                  <a:lnTo>
                    <a:pt x="0" y="2165350"/>
                  </a:lnTo>
                  <a:close/>
                </a:path>
              </a:pathLst>
            </a:custGeom>
            <a:solidFill>
              <a:srgbClr val="000000">
                <a:alpha val="3922"/>
              </a:srgbClr>
            </a:solidFill>
          </p:spPr>
        </p:sp>
      </p:grpSp>
      <p:sp>
        <p:nvSpPr>
          <p:cNvPr name="TextBox 24" id="24"/>
          <p:cNvSpPr txBox="true"/>
          <p:nvPr/>
        </p:nvSpPr>
        <p:spPr>
          <a:xfrm rot="0">
            <a:off x="1213694" y="7498407"/>
            <a:ext cx="4228951" cy="513755"/>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Color Space</a:t>
            </a:r>
          </a:p>
        </p:txBody>
      </p:sp>
      <p:sp>
        <p:nvSpPr>
          <p:cNvPr name="TextBox 25" id="25"/>
          <p:cNvSpPr txBox="true"/>
          <p:nvPr/>
        </p:nvSpPr>
        <p:spPr>
          <a:xfrm rot="0">
            <a:off x="5987355" y="7498407"/>
            <a:ext cx="4228951"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Range of colors represented in the video, influencing its appearance and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4214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5C2438"/>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794575" y="987624"/>
            <a:ext cx="9024194" cy="958602"/>
          </a:xfrm>
          <a:prstGeom prst="rect">
            <a:avLst/>
          </a:prstGeom>
        </p:spPr>
        <p:txBody>
          <a:bodyPr anchor="t" rtlCol="false" tIns="0" lIns="0" bIns="0" rIns="0">
            <a:spAutoFit/>
          </a:bodyPr>
          <a:lstStyle/>
          <a:p>
            <a:pPr algn="l">
              <a:lnSpc>
                <a:spcPts val="7000"/>
              </a:lnSpc>
            </a:pPr>
            <a:r>
              <a:rPr lang="en-US" sz="5562" b="true">
                <a:solidFill>
                  <a:srgbClr val="FFB393"/>
                </a:solidFill>
                <a:latin typeface="Arimo Bold"/>
                <a:ea typeface="Arimo Bold"/>
                <a:cs typeface="Arimo Bold"/>
                <a:sym typeface="Arimo Bold"/>
              </a:rPr>
              <a:t>Video Formats and Codecs</a:t>
            </a:r>
          </a:p>
        </p:txBody>
      </p:sp>
      <p:sp>
        <p:nvSpPr>
          <p:cNvPr name="Freeform 8" id="8" descr="preencoded.png"/>
          <p:cNvSpPr/>
          <p:nvPr/>
        </p:nvSpPr>
        <p:spPr>
          <a:xfrm flipH="false" flipV="false" rot="0">
            <a:off x="7794575" y="2347615"/>
            <a:ext cx="668982" cy="668983"/>
          </a:xfrm>
          <a:custGeom>
            <a:avLst/>
            <a:gdLst/>
            <a:ahLst/>
            <a:cxnLst/>
            <a:rect r="r" b="b" t="t" l="l"/>
            <a:pathLst>
              <a:path h="668983" w="668982">
                <a:moveTo>
                  <a:pt x="0" y="0"/>
                </a:moveTo>
                <a:lnTo>
                  <a:pt x="668982" y="0"/>
                </a:lnTo>
                <a:lnTo>
                  <a:pt x="668982" y="668983"/>
                </a:lnTo>
                <a:lnTo>
                  <a:pt x="0" y="668983"/>
                </a:lnTo>
                <a:lnTo>
                  <a:pt x="0" y="0"/>
                </a:lnTo>
                <a:close/>
              </a:path>
            </a:pathLst>
          </a:custGeom>
          <a:blipFill>
            <a:blip r:embed="rId4"/>
            <a:stretch>
              <a:fillRect l="0" t="0" r="0" b="0"/>
            </a:stretch>
          </a:blipFill>
        </p:spPr>
      </p:sp>
      <p:sp>
        <p:nvSpPr>
          <p:cNvPr name="TextBox 9" id="9"/>
          <p:cNvSpPr txBox="true"/>
          <p:nvPr/>
        </p:nvSpPr>
        <p:spPr>
          <a:xfrm rot="0">
            <a:off x="7794575" y="3236565"/>
            <a:ext cx="3568304" cy="493662"/>
          </a:xfrm>
          <a:prstGeom prst="rect">
            <a:avLst/>
          </a:prstGeom>
        </p:spPr>
        <p:txBody>
          <a:bodyPr anchor="t" rtlCol="false" tIns="0" lIns="0" bIns="0" rIns="0">
            <a:spAutoFit/>
          </a:bodyPr>
          <a:lstStyle/>
          <a:p>
            <a:pPr algn="l">
              <a:lnSpc>
                <a:spcPts val="3500"/>
              </a:lnSpc>
            </a:pPr>
            <a:r>
              <a:rPr lang="en-US" sz="2750" b="true">
                <a:solidFill>
                  <a:srgbClr val="F4CAB8"/>
                </a:solidFill>
                <a:latin typeface="Arimo Bold"/>
                <a:ea typeface="Arimo Bold"/>
                <a:cs typeface="Arimo Bold"/>
                <a:sym typeface="Arimo Bold"/>
              </a:rPr>
              <a:t>Format</a:t>
            </a:r>
          </a:p>
        </p:txBody>
      </p:sp>
      <p:sp>
        <p:nvSpPr>
          <p:cNvPr name="TextBox 10" id="10"/>
          <p:cNvSpPr txBox="true"/>
          <p:nvPr/>
        </p:nvSpPr>
        <p:spPr>
          <a:xfrm rot="0">
            <a:off x="7794575" y="3804940"/>
            <a:ext cx="4577655"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Defines the structure and organization of the video data, such as AVI, MP4, or MOV.</a:t>
            </a:r>
          </a:p>
        </p:txBody>
      </p:sp>
      <p:sp>
        <p:nvSpPr>
          <p:cNvPr name="Freeform 11" id="11" descr="preencoded.png"/>
          <p:cNvSpPr/>
          <p:nvPr/>
        </p:nvSpPr>
        <p:spPr>
          <a:xfrm flipH="false" flipV="false" rot="0">
            <a:off x="12773620" y="2347615"/>
            <a:ext cx="668982" cy="668983"/>
          </a:xfrm>
          <a:custGeom>
            <a:avLst/>
            <a:gdLst/>
            <a:ahLst/>
            <a:cxnLst/>
            <a:rect r="r" b="b" t="t" l="l"/>
            <a:pathLst>
              <a:path h="668983" w="668982">
                <a:moveTo>
                  <a:pt x="0" y="0"/>
                </a:moveTo>
                <a:lnTo>
                  <a:pt x="668982" y="0"/>
                </a:lnTo>
                <a:lnTo>
                  <a:pt x="668982" y="668983"/>
                </a:lnTo>
                <a:lnTo>
                  <a:pt x="0" y="668983"/>
                </a:lnTo>
                <a:lnTo>
                  <a:pt x="0" y="0"/>
                </a:lnTo>
                <a:close/>
              </a:path>
            </a:pathLst>
          </a:custGeom>
          <a:blipFill>
            <a:blip r:embed="rId5"/>
            <a:stretch>
              <a:fillRect l="0" t="0" r="0" b="0"/>
            </a:stretch>
          </a:blipFill>
        </p:spPr>
      </p:sp>
      <p:sp>
        <p:nvSpPr>
          <p:cNvPr name="TextBox 12" id="12"/>
          <p:cNvSpPr txBox="true"/>
          <p:nvPr/>
        </p:nvSpPr>
        <p:spPr>
          <a:xfrm rot="0">
            <a:off x="12773620" y="3236565"/>
            <a:ext cx="3568304" cy="493662"/>
          </a:xfrm>
          <a:prstGeom prst="rect">
            <a:avLst/>
          </a:prstGeom>
        </p:spPr>
        <p:txBody>
          <a:bodyPr anchor="t" rtlCol="false" tIns="0" lIns="0" bIns="0" rIns="0">
            <a:spAutoFit/>
          </a:bodyPr>
          <a:lstStyle/>
          <a:p>
            <a:pPr algn="l">
              <a:lnSpc>
                <a:spcPts val="3500"/>
              </a:lnSpc>
            </a:pPr>
            <a:r>
              <a:rPr lang="en-US" sz="2750" b="true">
                <a:solidFill>
                  <a:srgbClr val="F4CAB8"/>
                </a:solidFill>
                <a:latin typeface="Arimo Bold"/>
                <a:ea typeface="Arimo Bold"/>
                <a:cs typeface="Arimo Bold"/>
                <a:sym typeface="Arimo Bold"/>
              </a:rPr>
              <a:t>Codec</a:t>
            </a:r>
          </a:p>
        </p:txBody>
      </p:sp>
      <p:sp>
        <p:nvSpPr>
          <p:cNvPr name="TextBox 13" id="13"/>
          <p:cNvSpPr txBox="true"/>
          <p:nvPr/>
        </p:nvSpPr>
        <p:spPr>
          <a:xfrm rot="0">
            <a:off x="12773620" y="3804940"/>
            <a:ext cx="4577804"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Compression and decompression algorithm used to encode and decode the video data.</a:t>
            </a:r>
          </a:p>
        </p:txBody>
      </p:sp>
      <p:sp>
        <p:nvSpPr>
          <p:cNvPr name="Freeform 14" id="14" descr="preencoded.png"/>
          <p:cNvSpPr/>
          <p:nvPr/>
        </p:nvSpPr>
        <p:spPr>
          <a:xfrm flipH="false" flipV="false" rot="0">
            <a:off x="7794575" y="5977532"/>
            <a:ext cx="668982" cy="668982"/>
          </a:xfrm>
          <a:custGeom>
            <a:avLst/>
            <a:gdLst/>
            <a:ahLst/>
            <a:cxnLst/>
            <a:rect r="r" b="b" t="t" l="l"/>
            <a:pathLst>
              <a:path h="668982" w="668982">
                <a:moveTo>
                  <a:pt x="0" y="0"/>
                </a:moveTo>
                <a:lnTo>
                  <a:pt x="668982" y="0"/>
                </a:lnTo>
                <a:lnTo>
                  <a:pt x="668982" y="668983"/>
                </a:lnTo>
                <a:lnTo>
                  <a:pt x="0" y="668983"/>
                </a:lnTo>
                <a:lnTo>
                  <a:pt x="0" y="0"/>
                </a:lnTo>
                <a:close/>
              </a:path>
            </a:pathLst>
          </a:custGeom>
          <a:blipFill>
            <a:blip r:embed="rId6"/>
            <a:stretch>
              <a:fillRect l="0" t="0" r="0" b="0"/>
            </a:stretch>
          </a:blipFill>
        </p:spPr>
      </p:sp>
      <p:sp>
        <p:nvSpPr>
          <p:cNvPr name="TextBox 15" id="15"/>
          <p:cNvSpPr txBox="true"/>
          <p:nvPr/>
        </p:nvSpPr>
        <p:spPr>
          <a:xfrm rot="0">
            <a:off x="7794575" y="6866484"/>
            <a:ext cx="3568304" cy="493663"/>
          </a:xfrm>
          <a:prstGeom prst="rect">
            <a:avLst/>
          </a:prstGeom>
        </p:spPr>
        <p:txBody>
          <a:bodyPr anchor="t" rtlCol="false" tIns="0" lIns="0" bIns="0" rIns="0">
            <a:spAutoFit/>
          </a:bodyPr>
          <a:lstStyle/>
          <a:p>
            <a:pPr algn="l">
              <a:lnSpc>
                <a:spcPts val="3500"/>
              </a:lnSpc>
            </a:pPr>
            <a:r>
              <a:rPr lang="en-US" sz="2750" b="true">
                <a:solidFill>
                  <a:srgbClr val="F4CAB8"/>
                </a:solidFill>
                <a:latin typeface="Arimo Bold"/>
                <a:ea typeface="Arimo Bold"/>
                <a:cs typeface="Arimo Bold"/>
                <a:sym typeface="Arimo Bold"/>
              </a:rPr>
              <a:t>Metadata</a:t>
            </a:r>
          </a:p>
        </p:txBody>
      </p:sp>
      <p:sp>
        <p:nvSpPr>
          <p:cNvPr name="TextBox 16" id="16"/>
          <p:cNvSpPr txBox="true"/>
          <p:nvPr/>
        </p:nvSpPr>
        <p:spPr>
          <a:xfrm rot="0">
            <a:off x="7794575" y="7434857"/>
            <a:ext cx="4577655" cy="179784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Information embedded within the video file, including recording date, camera model, and other details.</a:t>
            </a:r>
          </a:p>
        </p:txBody>
      </p:sp>
      <p:sp>
        <p:nvSpPr>
          <p:cNvPr name="Freeform 17" id="17" descr="preencoded.png"/>
          <p:cNvSpPr/>
          <p:nvPr/>
        </p:nvSpPr>
        <p:spPr>
          <a:xfrm flipH="false" flipV="false" rot="0">
            <a:off x="12773620" y="5977532"/>
            <a:ext cx="668982" cy="668982"/>
          </a:xfrm>
          <a:custGeom>
            <a:avLst/>
            <a:gdLst/>
            <a:ahLst/>
            <a:cxnLst/>
            <a:rect r="r" b="b" t="t" l="l"/>
            <a:pathLst>
              <a:path h="668982" w="668982">
                <a:moveTo>
                  <a:pt x="0" y="0"/>
                </a:moveTo>
                <a:lnTo>
                  <a:pt x="668982" y="0"/>
                </a:lnTo>
                <a:lnTo>
                  <a:pt x="668982" y="668983"/>
                </a:lnTo>
                <a:lnTo>
                  <a:pt x="0" y="668983"/>
                </a:lnTo>
                <a:lnTo>
                  <a:pt x="0" y="0"/>
                </a:lnTo>
                <a:close/>
              </a:path>
            </a:pathLst>
          </a:custGeom>
          <a:blipFill>
            <a:blip r:embed="rId7"/>
            <a:stretch>
              <a:fillRect l="0" t="0" r="0" b="0"/>
            </a:stretch>
          </a:blipFill>
        </p:spPr>
      </p:sp>
      <p:sp>
        <p:nvSpPr>
          <p:cNvPr name="TextBox 18" id="18"/>
          <p:cNvSpPr txBox="true"/>
          <p:nvPr/>
        </p:nvSpPr>
        <p:spPr>
          <a:xfrm rot="0">
            <a:off x="12773620" y="6866484"/>
            <a:ext cx="3568304" cy="493663"/>
          </a:xfrm>
          <a:prstGeom prst="rect">
            <a:avLst/>
          </a:prstGeom>
        </p:spPr>
        <p:txBody>
          <a:bodyPr anchor="t" rtlCol="false" tIns="0" lIns="0" bIns="0" rIns="0">
            <a:spAutoFit/>
          </a:bodyPr>
          <a:lstStyle/>
          <a:p>
            <a:pPr algn="l">
              <a:lnSpc>
                <a:spcPts val="3500"/>
              </a:lnSpc>
            </a:pPr>
            <a:r>
              <a:rPr lang="en-US" sz="2750" b="true">
                <a:solidFill>
                  <a:srgbClr val="F4CAB8"/>
                </a:solidFill>
                <a:latin typeface="Arimo Bold"/>
                <a:ea typeface="Arimo Bold"/>
                <a:cs typeface="Arimo Bold"/>
                <a:sym typeface="Arimo Bold"/>
              </a:rPr>
              <a:t>Resolution</a:t>
            </a:r>
          </a:p>
        </p:txBody>
      </p:sp>
      <p:sp>
        <p:nvSpPr>
          <p:cNvPr name="TextBox 19" id="19"/>
          <p:cNvSpPr txBox="true"/>
          <p:nvPr/>
        </p:nvSpPr>
        <p:spPr>
          <a:xfrm rot="0">
            <a:off x="12773620" y="7434857"/>
            <a:ext cx="4577804" cy="1369814"/>
          </a:xfrm>
          <a:prstGeom prst="rect">
            <a:avLst/>
          </a:prstGeom>
        </p:spPr>
        <p:txBody>
          <a:bodyPr anchor="t" rtlCol="false" tIns="0" lIns="0" bIns="0" rIns="0">
            <a:spAutoFit/>
          </a:bodyPr>
          <a:lstStyle/>
          <a:p>
            <a:pPr algn="l">
              <a:lnSpc>
                <a:spcPts val="3312"/>
              </a:lnSpc>
            </a:pPr>
            <a:r>
              <a:rPr lang="en-US" sz="2062" b="true">
                <a:solidFill>
                  <a:srgbClr val="F4CAB8"/>
                </a:solidFill>
                <a:latin typeface="Montserrat Medium"/>
                <a:ea typeface="Montserrat Medium"/>
                <a:cs typeface="Montserrat Medium"/>
                <a:sym typeface="Montserrat Medium"/>
              </a:rPr>
              <a:t>The number of pixels in the video frame, affecting the clarity and detail.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DAGXdh_A01U</dc:identifier>
  <dcterms:modified xsi:type="dcterms:W3CDTF">2011-08-01T06:04:30Z</dcterms:modified>
  <cp:revision>1</cp:revision>
  <dc:title>Digital-Forensic-Video-Analysis-and-Enhancement-Techniques.pptx</dc:title>
</cp:coreProperties>
</file>